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263" r:id="rId3"/>
    <p:sldId id="272" r:id="rId4"/>
    <p:sldId id="265" r:id="rId5"/>
    <p:sldId id="267" r:id="rId6"/>
    <p:sldId id="271" r:id="rId7"/>
    <p:sldId id="268" r:id="rId8"/>
    <p:sldId id="269" r:id="rId9"/>
    <p:sldId id="257" r:id="rId10"/>
    <p:sldId id="27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88"/>
    <p:restoredTop sz="63535"/>
  </p:normalViewPr>
  <p:slideViewPr>
    <p:cSldViewPr snapToGrid="0" snapToObjects="1">
      <p:cViewPr varScale="1">
        <p:scale>
          <a:sx n="66" d="100"/>
          <a:sy n="66" d="100"/>
        </p:scale>
        <p:origin x="10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0FE8E7-D288-384F-A2C7-5D3A19416137}" type="datetimeFigureOut">
              <a:rPr lang="en-US" smtClean="0"/>
              <a:t>1/18/16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A0EEE-711C-314A-88DE-A9D3C3304891}" type="slidenum">
              <a:rPr lang="en-US" smtClean="0"/>
              <a:t>‹#›</a:t>
            </a:fld>
            <a:endParaRPr lang="en-US"/>
          </a:p>
        </p:txBody>
      </p:sp>
    </p:spTree>
    <p:extLst>
      <p:ext uri="{BB962C8B-B14F-4D97-AF65-F5344CB8AC3E}">
        <p14:creationId xmlns:p14="http://schemas.microsoft.com/office/powerpoint/2010/main" val="20750092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2</a:t>
            </a:fld>
            <a:endParaRPr lang="en-US"/>
          </a:p>
        </p:txBody>
      </p:sp>
    </p:spTree>
    <p:extLst>
      <p:ext uri="{BB962C8B-B14F-4D97-AF65-F5344CB8AC3E}">
        <p14:creationId xmlns:p14="http://schemas.microsoft.com/office/powerpoint/2010/main" val="482840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fundamental property that enables MRI is spin. Spin is a more abstract property than for example electrical charge or mass, but is just as fundamental. </a:t>
            </a:r>
            <a:endParaRPr lang="zh-CN" altLang="en-US" dirty="0" smtClean="0"/>
          </a:p>
          <a:p>
            <a:endParaRPr lang="zh-CN" altLang="en-US" dirty="0" smtClean="0"/>
          </a:p>
          <a:p>
            <a:r>
              <a:rPr lang="en-US" dirty="0" smtClean="0"/>
              <a:t>All </a:t>
            </a:r>
            <a:r>
              <a:rPr lang="en-US" dirty="0" smtClean="0"/>
              <a:t>elementary particles, protons, electrons and neutrons, possess a </a:t>
            </a:r>
            <a:r>
              <a:rPr lang="en-US" dirty="0" smtClean="0"/>
              <a:t>spin</a:t>
            </a:r>
            <a:endParaRPr lang="zh-CN" altLang="en-US" dirty="0" smtClean="0"/>
          </a:p>
          <a:p>
            <a:r>
              <a:rPr lang="en-US" dirty="0" smtClean="0"/>
              <a:t>To easier understand spin one can think of it as if the particle rotates around its own axis</a:t>
            </a:r>
            <a:r>
              <a:rPr lang="en-US" dirty="0" smtClean="0"/>
              <a:t>.</a:t>
            </a:r>
            <a:endParaRPr lang="zh-CN" altLang="en-US" dirty="0" smtClean="0"/>
          </a:p>
          <a:p>
            <a:endParaRPr lang="zh-CN" altLang="en-US" dirty="0" smtClean="0"/>
          </a:p>
          <a:p>
            <a:r>
              <a:rPr lang="en-US" dirty="0" smtClean="0"/>
              <a:t> </a:t>
            </a:r>
            <a:r>
              <a:rPr lang="en-US" dirty="0" smtClean="0"/>
              <a:t>If the particle has an unpaired nuclear spin it causes the particle to behave like a tiny magnet with a north and south pole,</a:t>
            </a:r>
            <a:endParaRPr lang="zh-CN" altLang="en-US" dirty="0" smtClean="0"/>
          </a:p>
          <a:p>
            <a:endParaRPr lang="zh-CN" altLang="en-US" dirty="0" smtClean="0"/>
          </a:p>
          <a:p>
            <a:r>
              <a:rPr lang="en-US" altLang="zh-CN" dirty="0" smtClean="0"/>
              <a:t>Then</a:t>
            </a:r>
            <a:r>
              <a:rPr lang="zh-CN" altLang="en-US" dirty="0" smtClean="0"/>
              <a:t> </a:t>
            </a:r>
            <a:r>
              <a:rPr lang="en-US" altLang="zh-CN" dirty="0" smtClean="0"/>
              <a:t>a</a:t>
            </a:r>
            <a:r>
              <a:rPr lang="zh-CN" altLang="en-US" dirty="0" smtClean="0"/>
              <a:t> </a:t>
            </a:r>
            <a:r>
              <a:rPr lang="en-US" altLang="zh-CN" dirty="0" smtClean="0"/>
              <a:t>switch-on-and-off</a:t>
            </a:r>
            <a:r>
              <a:rPr lang="zh-CN" altLang="en-US" baseline="0" dirty="0" smtClean="0"/>
              <a:t> </a:t>
            </a:r>
            <a:r>
              <a:rPr lang="en-US" altLang="zh-CN" baseline="0" dirty="0" smtClean="0"/>
              <a:t>RF</a:t>
            </a:r>
            <a:r>
              <a:rPr lang="zh-CN" altLang="en-US" baseline="0" dirty="0" smtClean="0"/>
              <a:t> </a:t>
            </a:r>
            <a:r>
              <a:rPr lang="en-US" altLang="zh-CN" baseline="0" dirty="0" smtClean="0"/>
              <a:t>pulse</a:t>
            </a:r>
            <a:r>
              <a:rPr lang="zh-CN" altLang="en-US" baseline="0" dirty="0" smtClean="0"/>
              <a:t> </a:t>
            </a:r>
            <a:r>
              <a:rPr lang="en-US" altLang="zh-CN" baseline="0" dirty="0" smtClean="0"/>
              <a:t>that</a:t>
            </a:r>
            <a:r>
              <a:rPr lang="zh-CN" altLang="en-US" baseline="0" dirty="0" smtClean="0"/>
              <a:t> </a:t>
            </a:r>
            <a:r>
              <a:rPr lang="en-US" altLang="zh-CN" baseline="0" dirty="0" smtClean="0"/>
              <a:t>is</a:t>
            </a:r>
            <a:r>
              <a:rPr lang="zh-CN" altLang="en-US" baseline="0" dirty="0" smtClean="0"/>
              <a:t> </a:t>
            </a:r>
            <a:r>
              <a:rPr lang="en-US" altLang="zh-CN" baseline="0" dirty="0" smtClean="0"/>
              <a:t>slanted</a:t>
            </a:r>
            <a:r>
              <a:rPr lang="zh-CN" altLang="en-US" baseline="0" dirty="0" smtClean="0"/>
              <a:t> </a:t>
            </a:r>
            <a:r>
              <a:rPr lang="en-US" altLang="zh-CN" baseline="0" dirty="0" smtClean="0"/>
              <a:t>away</a:t>
            </a:r>
            <a:r>
              <a:rPr lang="zh-CN" altLang="en-US" baseline="0" dirty="0" smtClean="0"/>
              <a:t> </a:t>
            </a:r>
            <a:r>
              <a:rPr lang="en-US" altLang="zh-CN" baseline="0" dirty="0" smtClean="0"/>
              <a:t>from</a:t>
            </a:r>
            <a:r>
              <a:rPr lang="zh-CN" altLang="en-US" baseline="0" dirty="0" smtClean="0"/>
              <a:t> </a:t>
            </a:r>
            <a:r>
              <a:rPr lang="en-US" altLang="zh-CN" baseline="0" dirty="0" smtClean="0"/>
              <a:t>the</a:t>
            </a:r>
            <a:r>
              <a:rPr lang="zh-CN" altLang="en-US" baseline="0" dirty="0" smtClean="0"/>
              <a:t> </a:t>
            </a:r>
            <a:r>
              <a:rPr lang="en-US" altLang="zh-CN" baseline="0" dirty="0" smtClean="0"/>
              <a:t>first</a:t>
            </a:r>
            <a:r>
              <a:rPr lang="zh-CN" altLang="en-US" baseline="0" dirty="0" smtClean="0"/>
              <a:t> </a:t>
            </a:r>
            <a:r>
              <a:rPr lang="en-US" altLang="zh-CN" baseline="0" dirty="0" smtClean="0"/>
              <a:t>magnetic</a:t>
            </a:r>
            <a:r>
              <a:rPr lang="zh-CN" altLang="en-US" baseline="0" dirty="0" smtClean="0"/>
              <a:t> </a:t>
            </a:r>
            <a:r>
              <a:rPr lang="en-US" altLang="zh-CN" baseline="0" dirty="0" smtClean="0"/>
              <a:t>field</a:t>
            </a:r>
            <a:r>
              <a:rPr lang="zh-CN" altLang="en-US" baseline="0" dirty="0" smtClean="0"/>
              <a:t> </a:t>
            </a:r>
            <a:r>
              <a:rPr lang="en-US" altLang="zh-CN" baseline="0" dirty="0" smtClean="0"/>
              <a:t>is</a:t>
            </a:r>
            <a:r>
              <a:rPr lang="zh-CN" altLang="en-US" baseline="0" dirty="0" smtClean="0"/>
              <a:t> </a:t>
            </a:r>
            <a:r>
              <a:rPr lang="en-US" altLang="zh-CN" baseline="0" dirty="0" smtClean="0"/>
              <a:t>applied</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body.</a:t>
            </a:r>
            <a:r>
              <a:rPr lang="zh-CN" altLang="en-US" baseline="0" dirty="0" smtClean="0"/>
              <a:t> </a:t>
            </a:r>
            <a:r>
              <a:rPr lang="en-US" altLang="zh-CN" baseline="0" dirty="0" smtClean="0"/>
              <a:t>After</a:t>
            </a:r>
            <a:r>
              <a:rPr lang="zh-CN" altLang="en-US" baseline="0" dirty="0" smtClean="0"/>
              <a:t> </a:t>
            </a:r>
            <a:r>
              <a:rPr lang="en-US" altLang="zh-CN" baseline="0" dirty="0" smtClean="0"/>
              <a:t>RF</a:t>
            </a:r>
            <a:r>
              <a:rPr lang="zh-CN" altLang="en-US" baseline="0" dirty="0" smtClean="0"/>
              <a:t> </a:t>
            </a:r>
            <a:r>
              <a:rPr lang="en-US" altLang="zh-CN" baseline="0" dirty="0" smtClean="0"/>
              <a:t>pulse</a:t>
            </a:r>
            <a:r>
              <a:rPr lang="zh-CN" altLang="en-US" baseline="0" dirty="0" smtClean="0"/>
              <a:t> </a:t>
            </a:r>
            <a:r>
              <a:rPr lang="en-US" altLang="zh-CN" baseline="0" dirty="0" smtClean="0"/>
              <a:t>is</a:t>
            </a:r>
            <a:r>
              <a:rPr lang="zh-CN" altLang="en-US" baseline="0" dirty="0" smtClean="0"/>
              <a:t> </a:t>
            </a:r>
            <a:r>
              <a:rPr lang="en-US" altLang="zh-CN" baseline="0" dirty="0" smtClean="0"/>
              <a:t>removed,</a:t>
            </a:r>
            <a:r>
              <a:rPr lang="zh-CN" altLang="en-US" baseline="0" dirty="0" smtClean="0"/>
              <a:t> </a:t>
            </a:r>
            <a:r>
              <a:rPr lang="en-US" altLang="zh-CN" baseline="0" dirty="0" smtClean="0"/>
              <a:t>the</a:t>
            </a:r>
            <a:r>
              <a:rPr lang="zh-CN" altLang="en-US" baseline="0" dirty="0" smtClean="0"/>
              <a:t> </a:t>
            </a:r>
            <a:r>
              <a:rPr lang="en-US" altLang="zh-CN" baseline="0" dirty="0" smtClean="0"/>
              <a:t>particles</a:t>
            </a:r>
            <a:r>
              <a:rPr lang="zh-CN" altLang="en-US" baseline="0" dirty="0" smtClean="0"/>
              <a:t> </a:t>
            </a:r>
            <a:r>
              <a:rPr lang="en-US" altLang="zh-CN" baseline="0" dirty="0" smtClean="0"/>
              <a:t>begin</a:t>
            </a:r>
            <a:r>
              <a:rPr lang="zh-CN" altLang="en-US" baseline="0" dirty="0" smtClean="0"/>
              <a:t> </a:t>
            </a:r>
            <a:r>
              <a:rPr lang="en-US" altLang="zh-CN" baseline="0" dirty="0" smtClean="0"/>
              <a:t>to</a:t>
            </a:r>
            <a:r>
              <a:rPr lang="zh-CN" altLang="en-US" baseline="0" dirty="0" smtClean="0"/>
              <a:t> </a:t>
            </a:r>
            <a:r>
              <a:rPr lang="en-US" altLang="zh-CN" baseline="0" dirty="0" smtClean="0"/>
              <a:t>return</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natural</a:t>
            </a:r>
            <a:r>
              <a:rPr lang="zh-CN" altLang="en-US" baseline="0" dirty="0" smtClean="0"/>
              <a:t> </a:t>
            </a:r>
            <a:r>
              <a:rPr lang="en-US" altLang="zh-CN" baseline="0" dirty="0" smtClean="0"/>
              <a:t>alignment</a:t>
            </a:r>
            <a:r>
              <a:rPr lang="zh-CN" altLang="en-US" baseline="0" dirty="0" smtClean="0"/>
              <a:t> </a:t>
            </a:r>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4</a:t>
            </a:fld>
            <a:endParaRPr lang="en-US"/>
          </a:p>
        </p:txBody>
      </p:sp>
    </p:spTree>
    <p:extLst>
      <p:ext uri="{BB962C8B-B14F-4D97-AF65-F5344CB8AC3E}">
        <p14:creationId xmlns:p14="http://schemas.microsoft.com/office/powerpoint/2010/main" val="1694126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principle of water-diffusion anisotropy is shown in Fig- </a:t>
            </a:r>
            <a:r>
              <a:rPr lang="en-US" sz="1200" kern="1200" dirty="0" err="1" smtClean="0">
                <a:solidFill>
                  <a:schemeClr val="tx1"/>
                </a:solidFill>
                <a:effectLst/>
                <a:latin typeface="+mn-lt"/>
                <a:ea typeface="+mn-ea"/>
                <a:cs typeface="+mn-cs"/>
              </a:rPr>
              <a:t>ure</a:t>
            </a:r>
            <a:r>
              <a:rPr lang="en-US" sz="1200" kern="1200" dirty="0" smtClean="0">
                <a:solidFill>
                  <a:schemeClr val="tx1"/>
                </a:solidFill>
                <a:effectLst/>
                <a:latin typeface="+mn-lt"/>
                <a:ea typeface="+mn-ea"/>
                <a:cs typeface="+mn-cs"/>
              </a:rPr>
              <a:t> 1a. For a region where axons are aligned, water is re- </a:t>
            </a:r>
            <a:r>
              <a:rPr lang="en-US" sz="1200" kern="1200" dirty="0" err="1" smtClean="0">
                <a:solidFill>
                  <a:schemeClr val="tx1"/>
                </a:solidFill>
                <a:effectLst/>
                <a:latin typeface="+mn-lt"/>
                <a:ea typeface="+mn-ea"/>
                <a:cs typeface="+mn-cs"/>
              </a:rPr>
              <a:t>stricted</a:t>
            </a:r>
            <a:r>
              <a:rPr lang="en-US" sz="1200" kern="1200" dirty="0" smtClean="0">
                <a:solidFill>
                  <a:schemeClr val="tx1"/>
                </a:solidFill>
                <a:effectLst/>
                <a:latin typeface="+mn-lt"/>
                <a:ea typeface="+mn-ea"/>
                <a:cs typeface="+mn-cs"/>
              </a:rPr>
              <a:t> in the direction perpendicular to the axons and </a:t>
            </a:r>
            <a:r>
              <a:rPr lang="en-US" sz="1200" kern="1200" dirty="0" err="1" smtClean="0">
                <a:solidFill>
                  <a:schemeClr val="tx1"/>
                </a:solidFill>
                <a:effectLst/>
                <a:latin typeface="+mn-lt"/>
                <a:ea typeface="+mn-ea"/>
                <a:cs typeface="+mn-cs"/>
              </a:rPr>
              <a:t>dif</a:t>
            </a:r>
            <a:r>
              <a:rPr lang="en-US" sz="1200" kern="1200" dirty="0" smtClean="0">
                <a:solidFill>
                  <a:schemeClr val="tx1"/>
                </a:solidFill>
                <a:effectLst/>
                <a:latin typeface="+mn-lt"/>
                <a:ea typeface="+mn-ea"/>
                <a:cs typeface="+mn-cs"/>
              </a:rPr>
              <a:t>- fuses preferentially in a direction parallel to them. </a:t>
            </a:r>
            <a:endParaRPr lang="en-US" dirty="0" smtClean="0"/>
          </a:p>
          <a:p>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5</a:t>
            </a:fld>
            <a:endParaRPr lang="en-US"/>
          </a:p>
        </p:txBody>
      </p:sp>
    </p:spTree>
    <p:extLst>
      <p:ext uri="{BB962C8B-B14F-4D97-AF65-F5344CB8AC3E}">
        <p14:creationId xmlns:p14="http://schemas.microsoft.com/office/powerpoint/2010/main" val="2103317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 situation can be represented mathematically by a so-called diffusion ellipsoid</a:t>
            </a:r>
            <a:endParaRPr lang="zh-CN" alt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characterized by diffusion constants 1, 􏰏2, and 􏰏3 along its three orthogonal directions </a:t>
            </a:r>
            <a:endParaRPr lang="en-US" dirty="0" smtClean="0"/>
          </a:p>
          <a:p>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6</a:t>
            </a:fld>
            <a:endParaRPr lang="en-US"/>
          </a:p>
        </p:txBody>
      </p:sp>
    </p:spTree>
    <p:extLst>
      <p:ext uri="{BB962C8B-B14F-4D97-AF65-F5344CB8AC3E}">
        <p14:creationId xmlns:p14="http://schemas.microsoft.com/office/powerpoint/2010/main" val="421648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7</a:t>
            </a:fld>
            <a:endParaRPr lang="en-US"/>
          </a:p>
        </p:txBody>
      </p:sp>
    </p:spTree>
    <p:extLst>
      <p:ext uri="{BB962C8B-B14F-4D97-AF65-F5344CB8AC3E}">
        <p14:creationId xmlns:p14="http://schemas.microsoft.com/office/powerpoint/2010/main" val="1951765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practice, voxels are more likely to consist of contributions from multiple tissues (different white matter tracts, some CSF and gray matter, etc.) and signal-to-noise may be limited. In addition, there may not be a single predominant direction of water diffusion.</a:t>
            </a:r>
            <a:endParaRPr lang="zh-CN" altLang="en-US" dirty="0" smtClean="0"/>
          </a:p>
          <a:p>
            <a:endParaRPr lang="zh-CN" altLang="en-US" dirty="0" smtClean="0"/>
          </a:p>
          <a:p>
            <a:r>
              <a:rPr lang="en-US" dirty="0" smtClean="0"/>
              <a:t>First of all, this technique can be used only for macroscopic analysis of white matter architecture, but not to address connectivity questions at the cellular level. One particularly limiting problem related to this macroscopic character of DTI is the mixing of axonal tracts with different orientations within a pixel. DTI may be able to locate where these problematic pixels are, but it is difficult to decipher axonal information in such pixels. On the other hand, there are some approaches that circumvent this issue under favorable conditions, such as the use of reference ROI placement based on prior knowledge. The most important conclusion that can be drawn in this initial phase of the field is that DTI </a:t>
            </a:r>
            <a:r>
              <a:rPr lang="en-US" dirty="0" err="1" smtClean="0"/>
              <a:t>tractography</a:t>
            </a:r>
            <a:r>
              <a:rPr lang="en-US" dirty="0" smtClean="0"/>
              <a:t> can indeed delineate the core of large white matter tracts as judged from the encouraging results from initial validation studies. At present, there are no other non-invasive techniques that can provide equivalent information and, as a consequence, DTI </a:t>
            </a:r>
            <a:r>
              <a:rPr lang="en-US" dirty="0" err="1" smtClean="0"/>
              <a:t>tractography</a:t>
            </a:r>
            <a:r>
              <a:rPr lang="en-US" dirty="0" smtClean="0"/>
              <a:t> is expected to be a powerful technique to investig</a:t>
            </a:r>
            <a:r>
              <a:rPr lang="en-US" altLang="zh-CN" dirty="0" smtClean="0"/>
              <a:t>ate</a:t>
            </a:r>
            <a:r>
              <a:rPr lang="zh-CN" altLang="en-US" dirty="0" smtClean="0"/>
              <a:t> </a:t>
            </a:r>
            <a:r>
              <a:rPr lang="en-US" dirty="0" smtClean="0"/>
              <a:t>white matter anatomy and disease in situ in humans.</a:t>
            </a:r>
            <a:endParaRPr lang="en-US" dirty="0"/>
          </a:p>
        </p:txBody>
      </p:sp>
      <p:sp>
        <p:nvSpPr>
          <p:cNvPr id="4" name="Slide Number Placeholder 3"/>
          <p:cNvSpPr>
            <a:spLocks noGrp="1"/>
          </p:cNvSpPr>
          <p:nvPr>
            <p:ph type="sldNum" sz="quarter" idx="10"/>
          </p:nvPr>
        </p:nvSpPr>
        <p:spPr/>
        <p:txBody>
          <a:bodyPr/>
          <a:lstStyle/>
          <a:p>
            <a:fld id="{576A0EEE-711C-314A-88DE-A9D3C3304891}" type="slidenum">
              <a:rPr lang="en-US" smtClean="0"/>
              <a:t>9</a:t>
            </a:fld>
            <a:endParaRPr lang="en-US"/>
          </a:p>
        </p:txBody>
      </p:sp>
    </p:spTree>
    <p:extLst>
      <p:ext uri="{BB962C8B-B14F-4D97-AF65-F5344CB8AC3E}">
        <p14:creationId xmlns:p14="http://schemas.microsoft.com/office/powerpoint/2010/main" val="86695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ltLang="zh-CN"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07688281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ltLang="zh-CN"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smtClean="0"/>
              <a:t>Drag picture to placeholder or click icon to add</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730641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ltLang="zh-CN"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575087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ltLang="zh-CN"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ltLang="zh-CN"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8213186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671184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005979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smtClean="0"/>
              <a:t>Drag picture to placeholder or click icon to add</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smtClean="0"/>
              <a:t>Drag picture to placeholder or click icon to add</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smtClean="0"/>
              <a:t>Drag picture to placeholder or click icon to add</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143413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662029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ltLang="zh-CN"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409421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7" name="Date Placeholder 3"/>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77210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68807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Date Placeholder 4"/>
          <p:cNvSpPr>
            <a:spLocks noGrp="1"/>
          </p:cNvSpPr>
          <p:nvPr>
            <p:ph type="dt" sz="half" idx="10"/>
          </p:nvPr>
        </p:nvSpPr>
        <p:spPr/>
        <p:txBody>
          <a:bodyPr/>
          <a:lstStyle/>
          <a:p>
            <a:fld id="{BB02557A-7053-4340-A874-8AB926A8EDA1}" type="datetimeFigureOut">
              <a:rPr lang="en-US" smtClean="0"/>
              <a:t>1/18/16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323585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7" name="Date Placeholder 6"/>
          <p:cNvSpPr>
            <a:spLocks noGrp="1"/>
          </p:cNvSpPr>
          <p:nvPr>
            <p:ph type="dt" sz="half" idx="10"/>
          </p:nvPr>
        </p:nvSpPr>
        <p:spPr/>
        <p:txBody>
          <a:bodyPr/>
          <a:lstStyle/>
          <a:p>
            <a:fld id="{BB02557A-7053-4340-A874-8AB926A8EDA1}" type="datetimeFigureOut">
              <a:rPr lang="en-US" smtClean="0"/>
              <a:t>1/18/16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873883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dirty="0"/>
          </a:p>
        </p:txBody>
      </p:sp>
      <p:sp>
        <p:nvSpPr>
          <p:cNvPr id="7" name="Date Placeholder 2"/>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03998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B02557A-7053-4340-A874-8AB926A8EDA1}" type="datetimeFigureOut">
              <a:rPr lang="en-US" smtClean="0"/>
              <a:t>1/18/16</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821726519"/>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ltLang="zh-CN"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7" name="Date Placeholder 4"/>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08324955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ltLang="zh-CN"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smtClean="0"/>
              <a:t>Drag picture to placeholder or click icon to add</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1/18/16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56378459"/>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ltLang="zh-CN"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B02557A-7053-4340-A874-8AB926A8EDA1}" type="datetimeFigureOut">
              <a:rPr lang="en-US" smtClean="0"/>
              <a:pPr/>
              <a:t>1/18/16</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178465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192463" y="1041400"/>
            <a:ext cx="8999537" cy="2579688"/>
          </a:xfrm>
        </p:spPr>
        <p:txBody>
          <a:bodyPr>
            <a:normAutofit fontScale="90000"/>
          </a:bodyPr>
          <a:lstStyle/>
          <a:p>
            <a:r>
              <a:rPr lang="en-US" altLang="zh-CN" dirty="0" smtClean="0"/>
              <a:t>Three-Dimensional</a:t>
            </a:r>
            <a:r>
              <a:rPr lang="zh-CN" altLang="en-US" dirty="0" smtClean="0"/>
              <a:t> </a:t>
            </a:r>
            <a:r>
              <a:rPr lang="en-US" altLang="zh-CN" dirty="0" smtClean="0"/>
              <a:t>Tracking</a:t>
            </a:r>
            <a:r>
              <a:rPr lang="zh-CN" altLang="en-US" dirty="0" smtClean="0"/>
              <a:t> </a:t>
            </a:r>
            <a:r>
              <a:rPr lang="en-US" altLang="zh-CN" dirty="0" smtClean="0"/>
              <a:t>of</a:t>
            </a:r>
            <a:r>
              <a:rPr lang="zh-CN" altLang="en-US" dirty="0" smtClean="0"/>
              <a:t> </a:t>
            </a:r>
            <a:r>
              <a:rPr lang="en-US" altLang="zh-CN" dirty="0" smtClean="0"/>
              <a:t>Axonal</a:t>
            </a:r>
            <a:r>
              <a:rPr lang="zh-CN" altLang="en-US" dirty="0" smtClean="0"/>
              <a:t> </a:t>
            </a:r>
            <a:r>
              <a:rPr lang="en-US" altLang="zh-CN" dirty="0" smtClean="0"/>
              <a:t>Projections</a:t>
            </a:r>
            <a:r>
              <a:rPr lang="zh-CN" altLang="en-US" dirty="0" smtClean="0"/>
              <a:t> </a:t>
            </a:r>
            <a:r>
              <a:rPr lang="en-US" altLang="zh-CN" dirty="0" smtClean="0"/>
              <a:t>in</a:t>
            </a:r>
            <a:r>
              <a:rPr lang="zh-CN" altLang="en-US" dirty="0" smtClean="0"/>
              <a:t> </a:t>
            </a:r>
            <a:r>
              <a:rPr lang="en-US" altLang="zh-CN" dirty="0" smtClean="0"/>
              <a:t>the</a:t>
            </a:r>
            <a:r>
              <a:rPr lang="zh-CN" altLang="en-US" dirty="0" smtClean="0"/>
              <a:t> </a:t>
            </a:r>
            <a:r>
              <a:rPr lang="en-US" altLang="zh-CN" dirty="0" smtClean="0"/>
              <a:t>Brain</a:t>
            </a:r>
            <a:r>
              <a:rPr lang="zh-CN" altLang="en-US" dirty="0" smtClean="0"/>
              <a:t> </a:t>
            </a:r>
            <a:r>
              <a:rPr lang="en-US" altLang="zh-CN" dirty="0" smtClean="0"/>
              <a:t>by</a:t>
            </a:r>
            <a:r>
              <a:rPr lang="zh-CN" altLang="en-US" dirty="0" smtClean="0"/>
              <a:t> </a:t>
            </a:r>
            <a:r>
              <a:rPr lang="en-US" altLang="zh-CN" dirty="0" smtClean="0"/>
              <a:t>Magnetic</a:t>
            </a:r>
            <a:r>
              <a:rPr lang="zh-CN" altLang="en-US" dirty="0" smtClean="0"/>
              <a:t> </a:t>
            </a:r>
            <a:r>
              <a:rPr lang="en-US" altLang="zh-CN" dirty="0" smtClean="0"/>
              <a:t>Resonance</a:t>
            </a:r>
            <a:r>
              <a:rPr lang="zh-CN" altLang="en-US" dirty="0" smtClean="0"/>
              <a:t> </a:t>
            </a:r>
            <a:r>
              <a:rPr lang="en-US" altLang="zh-CN" dirty="0" smtClean="0"/>
              <a:t>Imaging</a:t>
            </a:r>
            <a:r>
              <a:rPr lang="zh-CN" altLang="en-US" dirty="0" smtClean="0"/>
              <a:t/>
            </a:r>
            <a:br>
              <a:rPr lang="zh-CN" altLang="en-US" dirty="0" smtClean="0"/>
            </a:br>
            <a:r>
              <a:rPr lang="zh-CN" altLang="en-US" dirty="0" smtClean="0"/>
              <a:t>                      </a:t>
            </a:r>
            <a:r>
              <a:rPr lang="en-US" altLang="zh-CN" sz="2700" dirty="0" smtClean="0"/>
              <a:t>---</a:t>
            </a:r>
            <a:r>
              <a:rPr lang="en-US" altLang="zh-CN" sz="2700" dirty="0" err="1" smtClean="0"/>
              <a:t>S.Mori</a:t>
            </a:r>
            <a:r>
              <a:rPr lang="en-US" altLang="zh-CN" sz="2700" dirty="0" smtClean="0"/>
              <a:t>,</a:t>
            </a:r>
            <a:r>
              <a:rPr lang="zh-CN" altLang="en-US" sz="2700" dirty="0" smtClean="0"/>
              <a:t> </a:t>
            </a:r>
            <a:r>
              <a:rPr lang="en-US" altLang="zh-CN" sz="2700" dirty="0" smtClean="0"/>
              <a:t>B.</a:t>
            </a:r>
            <a:r>
              <a:rPr lang="zh-CN" altLang="en-US" sz="2700" dirty="0" smtClean="0"/>
              <a:t> </a:t>
            </a:r>
            <a:r>
              <a:rPr lang="en-US" altLang="zh-CN" sz="2700" dirty="0" err="1" smtClean="0"/>
              <a:t>Carin</a:t>
            </a:r>
            <a:r>
              <a:rPr lang="en-US" altLang="zh-CN" sz="2700" dirty="0" smtClean="0"/>
              <a:t>,</a:t>
            </a:r>
            <a:r>
              <a:rPr lang="zh-CN" altLang="en-US" sz="2700" dirty="0" smtClean="0"/>
              <a:t> </a:t>
            </a:r>
            <a:r>
              <a:rPr lang="en-US" altLang="zh-CN" sz="2700" dirty="0" smtClean="0"/>
              <a:t>V.P.</a:t>
            </a:r>
            <a:r>
              <a:rPr lang="zh-CN" altLang="en-US" sz="2700" dirty="0" smtClean="0"/>
              <a:t> </a:t>
            </a:r>
            <a:r>
              <a:rPr lang="en-US" altLang="zh-CN" sz="2700" dirty="0" smtClean="0"/>
              <a:t>Chacko</a:t>
            </a:r>
            <a:endParaRPr lang="en-US" sz="2200" dirty="0"/>
          </a:p>
        </p:txBody>
      </p:sp>
      <p:sp>
        <p:nvSpPr>
          <p:cNvPr id="5" name="TextBox 4"/>
          <p:cNvSpPr txBox="1"/>
          <p:nvPr/>
        </p:nvSpPr>
        <p:spPr>
          <a:xfrm>
            <a:off x="7082118" y="4267199"/>
            <a:ext cx="2402541" cy="707886"/>
          </a:xfrm>
          <a:prstGeom prst="rect">
            <a:avLst/>
          </a:prstGeom>
          <a:noFill/>
        </p:spPr>
        <p:txBody>
          <a:bodyPr wrap="square" rtlCol="0">
            <a:spAutoFit/>
          </a:bodyPr>
          <a:lstStyle/>
          <a:p>
            <a:endParaRPr lang="zh-CN" altLang="en-US" sz="2000" dirty="0" smtClean="0"/>
          </a:p>
          <a:p>
            <a:r>
              <a:rPr lang="en-US" altLang="zh-CN" sz="2000" dirty="0" smtClean="0"/>
              <a:t>Presented</a:t>
            </a:r>
            <a:r>
              <a:rPr lang="zh-CN" altLang="en-US" sz="2000" dirty="0" smtClean="0"/>
              <a:t> </a:t>
            </a:r>
            <a:r>
              <a:rPr lang="en-US" altLang="zh-CN" sz="2000" dirty="0" smtClean="0"/>
              <a:t>by</a:t>
            </a:r>
            <a:r>
              <a:rPr lang="zh-CN" altLang="en-US" sz="2000" dirty="0" smtClean="0"/>
              <a:t> </a:t>
            </a:r>
            <a:r>
              <a:rPr lang="en-US" altLang="zh-CN" sz="2000" dirty="0" smtClean="0"/>
              <a:t>Zhou</a:t>
            </a:r>
            <a:r>
              <a:rPr lang="zh-CN" altLang="en-US" sz="2000" dirty="0" smtClean="0"/>
              <a:t> </a:t>
            </a:r>
            <a:r>
              <a:rPr lang="en-US" altLang="zh-CN" sz="2000" dirty="0" smtClean="0"/>
              <a:t>Li</a:t>
            </a:r>
            <a:endParaRPr lang="en-US" sz="2000" dirty="0"/>
          </a:p>
        </p:txBody>
      </p:sp>
    </p:spTree>
    <p:extLst>
      <p:ext uri="{BB962C8B-B14F-4D97-AF65-F5344CB8AC3E}">
        <p14:creationId xmlns:p14="http://schemas.microsoft.com/office/powerpoint/2010/main" val="18089708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36784" y="2514982"/>
            <a:ext cx="9404723" cy="1400530"/>
          </a:xfrm>
        </p:spPr>
        <p:txBody>
          <a:bodyPr/>
          <a:lstStyle/>
          <a:p>
            <a:r>
              <a:rPr lang="en-US" altLang="zh-CN" sz="6600" smtClean="0"/>
              <a:t>Questions?</a:t>
            </a:r>
            <a:endParaRPr lang="en-US" sz="6600" dirty="0"/>
          </a:p>
        </p:txBody>
      </p:sp>
    </p:spTree>
    <p:extLst>
      <p:ext uri="{BB962C8B-B14F-4D97-AF65-F5344CB8AC3E}">
        <p14:creationId xmlns:p14="http://schemas.microsoft.com/office/powerpoint/2010/main" val="346272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zh-CN" altLang="en-US" dirty="0" smtClean="0"/>
              <a:t/>
            </a:r>
            <a:br>
              <a:rPr lang="zh-CN" altLang="en-US" dirty="0" smtClean="0"/>
            </a:br>
            <a:r>
              <a:rPr lang="en-US" altLang="zh-CN" dirty="0" smtClean="0"/>
              <a:t>Summary</a:t>
            </a:r>
            <a:endParaRPr lang="en-US" dirty="0"/>
          </a:p>
        </p:txBody>
      </p:sp>
      <p:sp>
        <p:nvSpPr>
          <p:cNvPr id="5" name="Content Placeholder 4"/>
          <p:cNvSpPr>
            <a:spLocks noGrp="1"/>
          </p:cNvSpPr>
          <p:nvPr>
            <p:ph idx="1"/>
          </p:nvPr>
        </p:nvSpPr>
        <p:spPr/>
        <p:txBody>
          <a:bodyPr/>
          <a:lstStyle/>
          <a:p>
            <a:r>
              <a:rPr lang="en-US" altLang="zh-CN" sz="3200" dirty="0" smtClean="0"/>
              <a:t>Explanation</a:t>
            </a:r>
            <a:r>
              <a:rPr lang="zh-CN" altLang="en-US" sz="3200" dirty="0" smtClean="0"/>
              <a:t> </a:t>
            </a:r>
            <a:r>
              <a:rPr lang="en-US" altLang="zh-CN" sz="3200" dirty="0" smtClean="0"/>
              <a:t>of</a:t>
            </a:r>
            <a:r>
              <a:rPr lang="zh-CN" altLang="en-US" sz="3200" dirty="0" smtClean="0"/>
              <a:t> </a:t>
            </a:r>
            <a:r>
              <a:rPr lang="en-US" altLang="zh-CN" sz="3200" dirty="0" smtClean="0"/>
              <a:t>FACT</a:t>
            </a:r>
            <a:r>
              <a:rPr lang="zh-CN" altLang="en-US" sz="3200" dirty="0" smtClean="0"/>
              <a:t> </a:t>
            </a:r>
            <a:r>
              <a:rPr lang="en-US" altLang="zh-CN" sz="3200" dirty="0" smtClean="0"/>
              <a:t>analysis</a:t>
            </a:r>
            <a:r>
              <a:rPr lang="zh-CN" altLang="en-US" sz="3200" dirty="0" smtClean="0"/>
              <a:t> </a:t>
            </a:r>
            <a:r>
              <a:rPr lang="en-US" altLang="zh-CN" sz="3200" dirty="0" smtClean="0"/>
              <a:t>(fiber</a:t>
            </a:r>
            <a:r>
              <a:rPr lang="zh-CN" altLang="en-US" sz="3200" dirty="0" smtClean="0"/>
              <a:t> </a:t>
            </a:r>
            <a:r>
              <a:rPr lang="en-US" altLang="zh-CN" sz="3200" dirty="0" smtClean="0"/>
              <a:t>assignment</a:t>
            </a:r>
            <a:r>
              <a:rPr lang="zh-CN" altLang="en-US" sz="3200" dirty="0" smtClean="0"/>
              <a:t> </a:t>
            </a:r>
            <a:r>
              <a:rPr lang="en-US" altLang="zh-CN" sz="3200" dirty="0" smtClean="0"/>
              <a:t>by</a:t>
            </a:r>
            <a:r>
              <a:rPr lang="zh-CN" altLang="en-US" sz="3200" dirty="0" smtClean="0"/>
              <a:t> </a:t>
            </a:r>
            <a:r>
              <a:rPr lang="en-US" altLang="zh-CN" sz="3200" dirty="0" smtClean="0"/>
              <a:t>continuous</a:t>
            </a:r>
            <a:r>
              <a:rPr lang="zh-CN" altLang="en-US" sz="3200" dirty="0" smtClean="0"/>
              <a:t> </a:t>
            </a:r>
            <a:r>
              <a:rPr lang="en-US" altLang="zh-CN" sz="3200" dirty="0" smtClean="0"/>
              <a:t>tracking)</a:t>
            </a:r>
            <a:r>
              <a:rPr lang="zh-CN" altLang="en-US" sz="3200" dirty="0" smtClean="0"/>
              <a:t> </a:t>
            </a:r>
            <a:r>
              <a:rPr lang="en-US" altLang="zh-CN" sz="3200" dirty="0" smtClean="0"/>
              <a:t>to</a:t>
            </a:r>
            <a:r>
              <a:rPr lang="zh-CN" altLang="en-US" sz="3200" dirty="0" smtClean="0"/>
              <a:t> </a:t>
            </a:r>
            <a:r>
              <a:rPr lang="en-US" altLang="zh-CN" sz="3200" dirty="0" smtClean="0"/>
              <a:t>achieve</a:t>
            </a:r>
            <a:r>
              <a:rPr lang="zh-CN" altLang="en-US" sz="3200" dirty="0" smtClean="0"/>
              <a:t> </a:t>
            </a:r>
            <a:r>
              <a:rPr lang="en-US" altLang="zh-CN" sz="3200" dirty="0" smtClean="0"/>
              <a:t>high-resolution</a:t>
            </a:r>
            <a:r>
              <a:rPr lang="zh-CN" altLang="en-US" sz="3200" dirty="0" smtClean="0"/>
              <a:t> </a:t>
            </a:r>
            <a:r>
              <a:rPr lang="en-US" altLang="zh-CN" sz="3200" dirty="0" smtClean="0"/>
              <a:t>three-dimensional</a:t>
            </a:r>
            <a:r>
              <a:rPr lang="zh-CN" altLang="en-US" sz="3200" dirty="0" smtClean="0"/>
              <a:t> </a:t>
            </a:r>
            <a:r>
              <a:rPr lang="en-US" altLang="zh-CN" sz="3200" dirty="0" smtClean="0"/>
              <a:t>tracking</a:t>
            </a:r>
            <a:r>
              <a:rPr lang="zh-CN" altLang="en-US" sz="3200" dirty="0" smtClean="0"/>
              <a:t> </a:t>
            </a:r>
            <a:r>
              <a:rPr lang="en-US" altLang="zh-CN" sz="3200" dirty="0" smtClean="0"/>
              <a:t>of</a:t>
            </a:r>
            <a:r>
              <a:rPr lang="zh-CN" altLang="en-US" sz="3200" dirty="0" smtClean="0"/>
              <a:t> </a:t>
            </a:r>
            <a:r>
              <a:rPr lang="en-US" altLang="zh-CN" sz="3200" dirty="0" smtClean="0"/>
              <a:t>axonal</a:t>
            </a:r>
            <a:r>
              <a:rPr lang="zh-CN" altLang="en-US" sz="3200" dirty="0" smtClean="0"/>
              <a:t> </a:t>
            </a:r>
            <a:r>
              <a:rPr lang="en-US" altLang="zh-CN" sz="3200" dirty="0" smtClean="0"/>
              <a:t>projections</a:t>
            </a:r>
            <a:endParaRPr lang="zh-CN" altLang="en-US" sz="3200" dirty="0" smtClean="0"/>
          </a:p>
          <a:p>
            <a:endParaRPr lang="zh-CN" altLang="en-US" dirty="0" smtClean="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3700" y="3664893"/>
            <a:ext cx="5626816" cy="3024414"/>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9600" y="4113000"/>
            <a:ext cx="3424577" cy="2576308"/>
          </a:xfrm>
          <a:prstGeom prst="rect">
            <a:avLst/>
          </a:prstGeom>
        </p:spPr>
      </p:pic>
    </p:spTree>
    <p:extLst>
      <p:ext uri="{BB962C8B-B14F-4D97-AF65-F5344CB8AC3E}">
        <p14:creationId xmlns:p14="http://schemas.microsoft.com/office/powerpoint/2010/main" val="10476874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Opportunity</a:t>
            </a:r>
            <a:r>
              <a:rPr lang="zh-CN" altLang="en-US" dirty="0" smtClean="0"/>
              <a:t>	</a:t>
            </a:r>
            <a:endParaRPr lang="en-US" dirty="0"/>
          </a:p>
        </p:txBody>
      </p:sp>
      <p:sp>
        <p:nvSpPr>
          <p:cNvPr id="3" name="Content Placeholder 2"/>
          <p:cNvSpPr>
            <a:spLocks noGrp="1"/>
          </p:cNvSpPr>
          <p:nvPr>
            <p:ph idx="1"/>
          </p:nvPr>
        </p:nvSpPr>
        <p:spPr>
          <a:xfrm>
            <a:off x="3740727" y="2438400"/>
            <a:ext cx="7963544" cy="3651504"/>
          </a:xfrm>
        </p:spPr>
        <p:txBody>
          <a:bodyPr>
            <a:normAutofit/>
          </a:bodyPr>
          <a:lstStyle/>
          <a:p>
            <a:r>
              <a:rPr lang="en-US" altLang="zh-CN" sz="2400" dirty="0" smtClean="0"/>
              <a:t>“The</a:t>
            </a:r>
            <a:r>
              <a:rPr lang="zh-CN" altLang="en-US" sz="2400" dirty="0" smtClean="0"/>
              <a:t> </a:t>
            </a:r>
            <a:r>
              <a:rPr lang="en-US" altLang="zh-CN" sz="2400" dirty="0" smtClean="0"/>
              <a:t>neuronal</a:t>
            </a:r>
            <a:r>
              <a:rPr lang="zh-CN" altLang="en-US" sz="2400" dirty="0" smtClean="0"/>
              <a:t> </a:t>
            </a:r>
            <a:r>
              <a:rPr lang="en-US" altLang="zh-CN" sz="2400" dirty="0" smtClean="0"/>
              <a:t>projections</a:t>
            </a:r>
            <a:r>
              <a:rPr lang="zh-CN" altLang="en-US" sz="2400" dirty="0" smtClean="0"/>
              <a:t> </a:t>
            </a:r>
            <a:r>
              <a:rPr lang="en-US" altLang="zh-CN" sz="2400" dirty="0" smtClean="0"/>
              <a:t>have</a:t>
            </a:r>
            <a:r>
              <a:rPr lang="zh-CN" altLang="en-US" sz="2400" dirty="0" smtClean="0"/>
              <a:t> </a:t>
            </a:r>
            <a:r>
              <a:rPr lang="en-US" altLang="zh-CN" sz="2400" dirty="0" smtClean="0"/>
              <a:t>been</a:t>
            </a:r>
            <a:r>
              <a:rPr lang="zh-CN" altLang="en-US" sz="2400" dirty="0" smtClean="0"/>
              <a:t> </a:t>
            </a:r>
            <a:r>
              <a:rPr lang="en-US" altLang="zh-CN" sz="2400" dirty="0" smtClean="0"/>
              <a:t>traced</a:t>
            </a:r>
            <a:r>
              <a:rPr lang="zh-CN" altLang="en-US" sz="2400" dirty="0" smtClean="0"/>
              <a:t> </a:t>
            </a:r>
            <a:r>
              <a:rPr lang="en-US" altLang="zh-CN" sz="2400" dirty="0" smtClean="0"/>
              <a:t>in</a:t>
            </a:r>
            <a:r>
              <a:rPr lang="zh-CN" altLang="en-US" sz="2400" dirty="0" smtClean="0"/>
              <a:t> </a:t>
            </a:r>
            <a:r>
              <a:rPr lang="en-US" altLang="zh-CN" sz="2400" dirty="0" smtClean="0"/>
              <a:t>experimental</a:t>
            </a:r>
            <a:r>
              <a:rPr lang="zh-CN" altLang="en-US" sz="2400" dirty="0" smtClean="0"/>
              <a:t> </a:t>
            </a:r>
            <a:r>
              <a:rPr lang="en-US" altLang="zh-CN" sz="2400" dirty="0" smtClean="0"/>
              <a:t>animals,</a:t>
            </a:r>
            <a:r>
              <a:rPr lang="zh-CN" altLang="en-US" sz="2400" dirty="0" smtClean="0"/>
              <a:t> </a:t>
            </a:r>
            <a:r>
              <a:rPr lang="en-US" altLang="zh-CN" sz="2400" dirty="0" smtClean="0"/>
              <a:t>using</a:t>
            </a:r>
            <a:r>
              <a:rPr lang="zh-CN" altLang="en-US" sz="2400" dirty="0" smtClean="0"/>
              <a:t> </a:t>
            </a:r>
            <a:r>
              <a:rPr lang="en-US" altLang="zh-CN" sz="2400" dirty="0" smtClean="0"/>
              <a:t>invasive</a:t>
            </a:r>
            <a:r>
              <a:rPr lang="zh-CN" altLang="en-US" sz="2400" dirty="0" smtClean="0"/>
              <a:t> </a:t>
            </a:r>
            <a:r>
              <a:rPr lang="en-US" altLang="zh-CN" sz="2400" dirty="0" smtClean="0"/>
              <a:t>in</a:t>
            </a:r>
            <a:r>
              <a:rPr lang="zh-CN" altLang="en-US" sz="2400" dirty="0" smtClean="0"/>
              <a:t> </a:t>
            </a:r>
            <a:r>
              <a:rPr lang="en-US" altLang="zh-CN" sz="2400" dirty="0" smtClean="0"/>
              <a:t>vivo</a:t>
            </a:r>
            <a:r>
              <a:rPr lang="zh-CN" altLang="en-US" sz="2400" dirty="0" smtClean="0"/>
              <a:t> </a:t>
            </a:r>
            <a:r>
              <a:rPr lang="en-US" altLang="zh-CN" sz="2400" dirty="0" smtClean="0"/>
              <a:t>experiments,</a:t>
            </a:r>
            <a:r>
              <a:rPr lang="zh-CN" altLang="en-US" sz="2400" dirty="0" smtClean="0"/>
              <a:t> </a:t>
            </a:r>
            <a:r>
              <a:rPr lang="en-US" altLang="zh-CN" sz="2400" dirty="0" smtClean="0"/>
              <a:t>but</a:t>
            </a:r>
            <a:r>
              <a:rPr lang="zh-CN" altLang="en-US" sz="2400" dirty="0" smtClean="0"/>
              <a:t> </a:t>
            </a:r>
            <a:r>
              <a:rPr lang="en-US" altLang="zh-CN" sz="2400" dirty="0" smtClean="0"/>
              <a:t>comparable</a:t>
            </a:r>
            <a:r>
              <a:rPr lang="zh-CN" altLang="en-US" sz="2400" dirty="0" smtClean="0"/>
              <a:t> </a:t>
            </a:r>
            <a:r>
              <a:rPr lang="en-US" altLang="zh-CN" sz="2400" dirty="0" smtClean="0"/>
              <a:t>human</a:t>
            </a:r>
            <a:r>
              <a:rPr lang="zh-CN" altLang="en-US" sz="2400" dirty="0" smtClean="0"/>
              <a:t> </a:t>
            </a:r>
            <a:r>
              <a:rPr lang="en-US" altLang="zh-CN" sz="2400" dirty="0" smtClean="0"/>
              <a:t>date</a:t>
            </a:r>
            <a:r>
              <a:rPr lang="zh-CN" altLang="en-US" sz="2400" dirty="0" smtClean="0"/>
              <a:t> </a:t>
            </a:r>
            <a:r>
              <a:rPr lang="en-US" altLang="zh-CN" sz="2400" dirty="0" smtClean="0"/>
              <a:t>are</a:t>
            </a:r>
            <a:r>
              <a:rPr lang="zh-CN" altLang="en-US" sz="2400" dirty="0" smtClean="0"/>
              <a:t> </a:t>
            </a:r>
            <a:r>
              <a:rPr lang="en-US" altLang="zh-CN" sz="2400" dirty="0" smtClean="0"/>
              <a:t>much</a:t>
            </a:r>
            <a:r>
              <a:rPr lang="zh-CN" altLang="en-US" sz="2400" dirty="0" smtClean="0"/>
              <a:t> </a:t>
            </a:r>
            <a:r>
              <a:rPr lang="en-US" altLang="zh-CN" sz="2400" dirty="0" smtClean="0"/>
              <a:t>more</a:t>
            </a:r>
            <a:r>
              <a:rPr lang="zh-CN" altLang="en-US" sz="2400" dirty="0" smtClean="0"/>
              <a:t> </a:t>
            </a:r>
            <a:r>
              <a:rPr lang="en-US" altLang="zh-CN" sz="2400" dirty="0" smtClean="0"/>
              <a:t>limited…”</a:t>
            </a:r>
            <a:endParaRPr lang="zh-CN" altLang="en-US" sz="2400" dirty="0"/>
          </a:p>
          <a:p>
            <a:r>
              <a:rPr lang="en-US" altLang="zh-CN" sz="2400" dirty="0" smtClean="0"/>
              <a:t>“</a:t>
            </a:r>
            <a:r>
              <a:rPr lang="en-US" altLang="zh-CN" sz="2400" dirty="0" smtClean="0"/>
              <a:t>The</a:t>
            </a:r>
            <a:r>
              <a:rPr lang="zh-CN" altLang="en-US" sz="2400" dirty="0" smtClean="0"/>
              <a:t> </a:t>
            </a:r>
            <a:r>
              <a:rPr lang="en-US" altLang="zh-CN" sz="2400" dirty="0" smtClean="0"/>
              <a:t>availability</a:t>
            </a:r>
            <a:r>
              <a:rPr lang="zh-CN" altLang="en-US" sz="2400" dirty="0" smtClean="0"/>
              <a:t> </a:t>
            </a:r>
            <a:r>
              <a:rPr lang="en-US" altLang="zh-CN" sz="2400" dirty="0" smtClean="0"/>
              <a:t>of</a:t>
            </a:r>
            <a:r>
              <a:rPr lang="zh-CN" altLang="en-US" sz="2400" dirty="0" smtClean="0"/>
              <a:t> </a:t>
            </a:r>
            <a:r>
              <a:rPr lang="en-US" altLang="zh-CN" sz="2400" dirty="0" smtClean="0"/>
              <a:t>a</a:t>
            </a:r>
            <a:r>
              <a:rPr lang="zh-CN" altLang="en-US" sz="2400" dirty="0" smtClean="0"/>
              <a:t> </a:t>
            </a:r>
            <a:r>
              <a:rPr lang="en-US" altLang="zh-CN" sz="2400" dirty="0" smtClean="0"/>
              <a:t>noninvasive</a:t>
            </a:r>
            <a:r>
              <a:rPr lang="zh-CN" altLang="en-US" sz="2400" dirty="0" smtClean="0"/>
              <a:t> </a:t>
            </a:r>
            <a:r>
              <a:rPr lang="en-US" altLang="zh-CN" sz="2400" dirty="0" smtClean="0"/>
              <a:t>method</a:t>
            </a:r>
            <a:r>
              <a:rPr lang="zh-CN" altLang="en-US" sz="2400" dirty="0" smtClean="0"/>
              <a:t> </a:t>
            </a:r>
            <a:r>
              <a:rPr lang="en-US" altLang="zh-CN" sz="2400" dirty="0" smtClean="0"/>
              <a:t>for</a:t>
            </a:r>
            <a:r>
              <a:rPr lang="zh-CN" altLang="en-US" sz="2400" dirty="0" smtClean="0"/>
              <a:t> </a:t>
            </a:r>
            <a:r>
              <a:rPr lang="en-US" altLang="zh-CN" sz="2400" dirty="0" smtClean="0"/>
              <a:t>fiber</a:t>
            </a:r>
            <a:r>
              <a:rPr lang="zh-CN" altLang="en-US" sz="2400" dirty="0" smtClean="0"/>
              <a:t> </a:t>
            </a:r>
            <a:r>
              <a:rPr lang="en-US" altLang="zh-CN" sz="2400" dirty="0" smtClean="0"/>
              <a:t>tracking</a:t>
            </a:r>
            <a:r>
              <a:rPr lang="zh-CN" altLang="en-US" sz="2400" dirty="0" smtClean="0"/>
              <a:t> </a:t>
            </a:r>
            <a:r>
              <a:rPr lang="en-US" altLang="zh-CN" sz="2400" dirty="0" smtClean="0"/>
              <a:t>would</a:t>
            </a:r>
            <a:r>
              <a:rPr lang="zh-CN" altLang="en-US" sz="2400" dirty="0" smtClean="0"/>
              <a:t> </a:t>
            </a:r>
            <a:r>
              <a:rPr lang="en-US" altLang="zh-CN" sz="2400" dirty="0" smtClean="0"/>
              <a:t>have</a:t>
            </a:r>
            <a:r>
              <a:rPr lang="zh-CN" altLang="en-US" sz="2400" dirty="0" smtClean="0"/>
              <a:t> </a:t>
            </a:r>
            <a:r>
              <a:rPr lang="en-US" altLang="zh-CN" sz="2400" dirty="0" smtClean="0"/>
              <a:t>a</a:t>
            </a:r>
            <a:r>
              <a:rPr lang="zh-CN" altLang="en-US" sz="2400" dirty="0" smtClean="0"/>
              <a:t> </a:t>
            </a:r>
            <a:r>
              <a:rPr lang="en-US" altLang="zh-CN" sz="2400" dirty="0" smtClean="0"/>
              <a:t>tremendous</a:t>
            </a:r>
            <a:r>
              <a:rPr lang="zh-CN" altLang="en-US" sz="2400" dirty="0" smtClean="0"/>
              <a:t> </a:t>
            </a:r>
            <a:r>
              <a:rPr lang="en-US" altLang="zh-CN" sz="2400" dirty="0" smtClean="0"/>
              <a:t>impact</a:t>
            </a:r>
            <a:r>
              <a:rPr lang="zh-CN" altLang="en-US" sz="2400" dirty="0" smtClean="0"/>
              <a:t> </a:t>
            </a:r>
            <a:r>
              <a:rPr lang="en-US" altLang="zh-CN" sz="2400" dirty="0" smtClean="0"/>
              <a:t>on</a:t>
            </a:r>
            <a:r>
              <a:rPr lang="zh-CN" altLang="en-US" sz="2400" dirty="0" smtClean="0"/>
              <a:t> </a:t>
            </a:r>
            <a:r>
              <a:rPr lang="en-US" altLang="zh-CN" sz="2400" dirty="0" smtClean="0"/>
              <a:t>our</a:t>
            </a:r>
            <a:r>
              <a:rPr lang="zh-CN" altLang="en-US" sz="2400" dirty="0" smtClean="0"/>
              <a:t> </a:t>
            </a:r>
            <a:r>
              <a:rPr lang="en-US" altLang="zh-CN" sz="2400" dirty="0" smtClean="0"/>
              <a:t>understanding</a:t>
            </a:r>
            <a:r>
              <a:rPr lang="zh-CN" altLang="en-US" sz="2400" dirty="0" smtClean="0"/>
              <a:t> </a:t>
            </a:r>
            <a:r>
              <a:rPr lang="en-US" altLang="zh-CN" sz="2400" dirty="0" smtClean="0"/>
              <a:t>of</a:t>
            </a:r>
            <a:r>
              <a:rPr lang="zh-CN" altLang="en-US" sz="2400" dirty="0" smtClean="0"/>
              <a:t> </a:t>
            </a:r>
            <a:r>
              <a:rPr lang="en-US" altLang="zh-CN" sz="2400" dirty="0" smtClean="0"/>
              <a:t>normal</a:t>
            </a:r>
            <a:r>
              <a:rPr lang="zh-CN" altLang="en-US" sz="2400" dirty="0" smtClean="0"/>
              <a:t> </a:t>
            </a:r>
            <a:r>
              <a:rPr lang="en-US" altLang="zh-CN" sz="2400" dirty="0" smtClean="0"/>
              <a:t>and</a:t>
            </a:r>
            <a:r>
              <a:rPr lang="zh-CN" altLang="en-US" sz="2400" dirty="0" smtClean="0"/>
              <a:t> </a:t>
            </a:r>
            <a:r>
              <a:rPr lang="en-US" altLang="zh-CN" sz="2400" dirty="0" smtClean="0"/>
              <a:t>abnormal</a:t>
            </a:r>
            <a:r>
              <a:rPr lang="zh-CN" altLang="en-US" sz="2400" dirty="0" smtClean="0"/>
              <a:t> </a:t>
            </a:r>
            <a:r>
              <a:rPr lang="en-US" altLang="zh-CN" sz="2400" dirty="0" smtClean="0"/>
              <a:t>brain</a:t>
            </a:r>
            <a:r>
              <a:rPr lang="zh-CN" altLang="en-US" sz="2400" dirty="0" smtClean="0"/>
              <a:t> </a:t>
            </a:r>
            <a:r>
              <a:rPr lang="en-US" altLang="zh-CN" sz="2400" dirty="0" smtClean="0"/>
              <a:t>function.</a:t>
            </a:r>
            <a:r>
              <a:rPr lang="en-US" altLang="zh-CN" sz="2400" dirty="0" smtClean="0"/>
              <a:t>”</a:t>
            </a:r>
            <a:endParaRPr lang="zh-CN" altLang="en-US" sz="2400" dirty="0" smtClean="0"/>
          </a:p>
        </p:txBody>
      </p:sp>
      <p:pic>
        <p:nvPicPr>
          <p:cNvPr id="4" name="Picture 3"/>
          <p:cNvPicPr>
            <a:picLocks noChangeAspect="1"/>
          </p:cNvPicPr>
          <p:nvPr/>
        </p:nvPicPr>
        <p:blipFill>
          <a:blip r:embed="rId2"/>
          <a:stretch>
            <a:fillRect/>
          </a:stretch>
        </p:blipFill>
        <p:spPr>
          <a:xfrm>
            <a:off x="329643" y="2722418"/>
            <a:ext cx="3037012" cy="2322247"/>
          </a:xfrm>
          <a:prstGeom prst="rect">
            <a:avLst/>
          </a:prstGeom>
        </p:spPr>
      </p:pic>
    </p:spTree>
    <p:extLst>
      <p:ext uri="{BB962C8B-B14F-4D97-AF65-F5344CB8AC3E}">
        <p14:creationId xmlns:p14="http://schemas.microsoft.com/office/powerpoint/2010/main" val="273200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Background:</a:t>
            </a:r>
            <a:r>
              <a:rPr lang="zh-CN" altLang="en-US" dirty="0" smtClean="0"/>
              <a:t> </a:t>
            </a:r>
            <a:r>
              <a:rPr lang="en-US" altLang="zh-CN" dirty="0" smtClean="0"/>
              <a:t>MRI</a:t>
            </a:r>
            <a:endParaRPr lang="en-US" dirty="0"/>
          </a:p>
        </p:txBody>
      </p:sp>
      <p:sp>
        <p:nvSpPr>
          <p:cNvPr id="3" name="Content Placeholder 2"/>
          <p:cNvSpPr>
            <a:spLocks noGrp="1"/>
          </p:cNvSpPr>
          <p:nvPr>
            <p:ph idx="1"/>
          </p:nvPr>
        </p:nvSpPr>
        <p:spPr/>
        <p:txBody>
          <a:bodyPr/>
          <a:lstStyle/>
          <a:p>
            <a:r>
              <a:rPr lang="en-US" altLang="zh-CN" sz="2400" dirty="0" smtClean="0"/>
              <a:t>Spin</a:t>
            </a:r>
            <a:r>
              <a:rPr lang="zh-CN" altLang="en-US" sz="2400" dirty="0" smtClean="0"/>
              <a:t> </a:t>
            </a:r>
            <a:r>
              <a:rPr lang="en-US" altLang="zh-CN" sz="2400" dirty="0" smtClean="0"/>
              <a:t>creates</a:t>
            </a:r>
            <a:r>
              <a:rPr lang="zh-CN" altLang="en-US" sz="2400" dirty="0" smtClean="0"/>
              <a:t> </a:t>
            </a:r>
            <a:r>
              <a:rPr lang="en-US" altLang="zh-CN" sz="2400" dirty="0" smtClean="0"/>
              <a:t>magnetic</a:t>
            </a:r>
            <a:r>
              <a:rPr lang="zh-CN" altLang="en-US" sz="2400" dirty="0" smtClean="0"/>
              <a:t> </a:t>
            </a:r>
            <a:r>
              <a:rPr lang="en-US" altLang="zh-CN" sz="2400" dirty="0" smtClean="0"/>
              <a:t>moment</a:t>
            </a:r>
            <a:endParaRPr lang="zh-CN" altLang="en-US" sz="2400" dirty="0" smtClean="0"/>
          </a:p>
          <a:p>
            <a:r>
              <a:rPr lang="en-US" altLang="zh-CN" sz="2400" dirty="0" smtClean="0"/>
              <a:t>First</a:t>
            </a:r>
            <a:r>
              <a:rPr lang="zh-CN" altLang="en-US" sz="2400" dirty="0" smtClean="0"/>
              <a:t> </a:t>
            </a:r>
            <a:r>
              <a:rPr lang="en-US" altLang="zh-CN" sz="2400" dirty="0" smtClean="0"/>
              <a:t>magnetic</a:t>
            </a:r>
            <a:r>
              <a:rPr lang="zh-CN" altLang="en-US" sz="2400" dirty="0" smtClean="0"/>
              <a:t> </a:t>
            </a:r>
            <a:r>
              <a:rPr lang="en-US" altLang="zh-CN" sz="2400" dirty="0" smtClean="0"/>
              <a:t>field</a:t>
            </a:r>
            <a:endParaRPr lang="zh-CN" altLang="en-US" sz="2400" dirty="0" smtClean="0"/>
          </a:p>
          <a:p>
            <a:r>
              <a:rPr lang="en-US" sz="2400" dirty="0"/>
              <a:t>Spins aligned parallel or anti-parallel with the external magnetic field</a:t>
            </a:r>
            <a:r>
              <a:rPr lang="en-US" sz="2400" dirty="0" smtClean="0"/>
              <a:t>.</a:t>
            </a:r>
            <a:endParaRPr lang="zh-CN" altLang="en-US" sz="2400" dirty="0" smtClean="0"/>
          </a:p>
          <a:p>
            <a:r>
              <a:rPr lang="en-US" altLang="zh-CN" sz="2400" dirty="0" smtClean="0"/>
              <a:t>RF</a:t>
            </a:r>
            <a:r>
              <a:rPr lang="zh-CN" altLang="en-US" sz="2400" dirty="0" smtClean="0"/>
              <a:t> </a:t>
            </a:r>
            <a:r>
              <a:rPr lang="en-US" altLang="zh-CN" sz="2400" dirty="0" smtClean="0"/>
              <a:t>Pulse</a:t>
            </a:r>
            <a:r>
              <a:rPr lang="zh-CN" altLang="en-US" sz="2400" dirty="0" smtClean="0"/>
              <a:t> </a:t>
            </a:r>
          </a:p>
          <a:p>
            <a:r>
              <a:rPr lang="en-US" altLang="zh-CN" sz="2400" dirty="0" smtClean="0"/>
              <a:t>Excess</a:t>
            </a:r>
            <a:r>
              <a:rPr lang="zh-CN" altLang="en-US" sz="2400" dirty="0" smtClean="0"/>
              <a:t> </a:t>
            </a:r>
            <a:r>
              <a:rPr lang="en-US" altLang="zh-CN" sz="2400" dirty="0" smtClean="0"/>
              <a:t>energy</a:t>
            </a:r>
            <a:r>
              <a:rPr lang="zh-CN" altLang="en-US" sz="2400" dirty="0" smtClean="0"/>
              <a:t> </a:t>
            </a:r>
            <a:r>
              <a:rPr lang="en-US" altLang="zh-CN" sz="2400" dirty="0" smtClean="0"/>
              <a:t>detected</a:t>
            </a:r>
            <a:r>
              <a:rPr lang="zh-CN" altLang="en-US" sz="2400" dirty="0" smtClean="0"/>
              <a:t> </a:t>
            </a:r>
            <a:r>
              <a:rPr lang="en-US" altLang="zh-CN" sz="2400" dirty="0" smtClean="0"/>
              <a:t>by</a:t>
            </a:r>
            <a:r>
              <a:rPr lang="zh-CN" altLang="en-US" sz="2400" dirty="0" smtClean="0"/>
              <a:t> </a:t>
            </a:r>
            <a:r>
              <a:rPr lang="en-US" altLang="zh-CN" sz="2400" dirty="0" smtClean="0"/>
              <a:t>a</a:t>
            </a:r>
            <a:r>
              <a:rPr lang="zh-CN" altLang="en-US" sz="2400" dirty="0" smtClean="0"/>
              <a:t> </a:t>
            </a:r>
            <a:r>
              <a:rPr lang="en-US" altLang="zh-CN" sz="2400" dirty="0" smtClean="0"/>
              <a:t>coil</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MRI</a:t>
            </a:r>
            <a:r>
              <a:rPr lang="zh-CN" altLang="en-US" sz="2400" dirty="0" smtClean="0"/>
              <a:t> </a:t>
            </a:r>
            <a:r>
              <a:rPr lang="en-US" altLang="zh-CN" sz="2400" dirty="0" smtClean="0"/>
              <a:t>scanner</a:t>
            </a:r>
            <a:r>
              <a:rPr lang="zh-CN" altLang="en-US" sz="2400" dirty="0" smtClean="0"/>
              <a:t> </a:t>
            </a:r>
            <a:r>
              <a:rPr lang="en-US" altLang="zh-CN" sz="2400" dirty="0" smtClean="0"/>
              <a:t>–</a:t>
            </a:r>
            <a:r>
              <a:rPr lang="zh-CN" altLang="en-US" sz="2400" dirty="0" smtClean="0"/>
              <a:t> </a:t>
            </a:r>
            <a:r>
              <a:rPr lang="en-US" altLang="zh-CN" sz="2400" dirty="0" smtClean="0"/>
              <a:t>an</a:t>
            </a:r>
            <a:r>
              <a:rPr lang="zh-CN" altLang="en-US" sz="2400" dirty="0" smtClean="0"/>
              <a:t> </a:t>
            </a:r>
            <a:r>
              <a:rPr lang="en-US" altLang="zh-CN" sz="2400" dirty="0" smtClean="0"/>
              <a:t>estimate</a:t>
            </a:r>
            <a:r>
              <a:rPr lang="zh-CN" altLang="en-US" sz="2400" dirty="0" smtClean="0"/>
              <a:t> </a:t>
            </a:r>
            <a:r>
              <a:rPr lang="en-US" altLang="zh-CN" sz="2400" dirty="0" smtClean="0"/>
              <a:t>of</a:t>
            </a:r>
            <a:r>
              <a:rPr lang="zh-CN" altLang="en-US" sz="2400" dirty="0" smtClean="0"/>
              <a:t> </a:t>
            </a:r>
            <a:r>
              <a:rPr lang="en-US" altLang="zh-CN" sz="2400" dirty="0" smtClean="0"/>
              <a:t>number</a:t>
            </a:r>
            <a:r>
              <a:rPr lang="zh-CN" altLang="en-US" sz="2400" dirty="0" smtClean="0"/>
              <a:t> </a:t>
            </a:r>
            <a:r>
              <a:rPr lang="en-US" altLang="zh-CN" sz="2400" dirty="0" smtClean="0"/>
              <a:t>of</a:t>
            </a:r>
            <a:r>
              <a:rPr lang="zh-CN" altLang="en-US" sz="2400" dirty="0" smtClean="0"/>
              <a:t> </a:t>
            </a:r>
            <a:r>
              <a:rPr lang="en-US" altLang="zh-CN" sz="2400" dirty="0" smtClean="0"/>
              <a:t>hydrogen</a:t>
            </a:r>
            <a:r>
              <a:rPr lang="zh-CN" altLang="en-US" sz="2400" dirty="0" smtClean="0"/>
              <a:t> </a:t>
            </a:r>
            <a:r>
              <a:rPr lang="en-US" altLang="zh-CN" sz="2400" dirty="0" smtClean="0"/>
              <a:t>nucleuses</a:t>
            </a:r>
            <a:endParaRPr lang="zh-CN" altLang="en-US" sz="2400" dirty="0" smtClean="0"/>
          </a:p>
          <a:p>
            <a:endParaRPr lang="en-US" dirty="0"/>
          </a:p>
        </p:txBody>
      </p:sp>
    </p:spTree>
    <p:extLst>
      <p:ext uri="{BB962C8B-B14F-4D97-AF65-F5344CB8AC3E}">
        <p14:creationId xmlns:p14="http://schemas.microsoft.com/office/powerpoint/2010/main" val="45711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zh-CN" dirty="0" smtClean="0"/>
              <a:t>Diffusion-weighted</a:t>
            </a:r>
            <a:r>
              <a:rPr lang="zh-CN" altLang="en-US" dirty="0" smtClean="0"/>
              <a:t> </a:t>
            </a:r>
            <a:r>
              <a:rPr lang="en-US" altLang="zh-CN" dirty="0" smtClean="0"/>
              <a:t>MRI</a:t>
            </a:r>
            <a:endParaRPr lang="en-US" dirty="0"/>
          </a:p>
        </p:txBody>
      </p:sp>
      <p:sp>
        <p:nvSpPr>
          <p:cNvPr id="8" name="Content Placeholder 7"/>
          <p:cNvSpPr>
            <a:spLocks noGrp="1"/>
          </p:cNvSpPr>
          <p:nvPr>
            <p:ph sz="half" idx="2"/>
          </p:nvPr>
        </p:nvSpPr>
        <p:spPr>
          <a:xfrm>
            <a:off x="5073784" y="2456409"/>
            <a:ext cx="4160520" cy="3639592"/>
          </a:xfrm>
        </p:spPr>
        <p:txBody>
          <a:bodyPr>
            <a:normAutofit/>
          </a:bodyPr>
          <a:lstStyle/>
          <a:p>
            <a:r>
              <a:rPr lang="en-US" altLang="zh-CN" sz="2400" dirty="0" smtClean="0"/>
              <a:t>Measures</a:t>
            </a:r>
            <a:r>
              <a:rPr lang="zh-CN" altLang="en-US" sz="2400" dirty="0" smtClean="0"/>
              <a:t> </a:t>
            </a:r>
            <a:r>
              <a:rPr lang="en-US" altLang="zh-CN" sz="2400" dirty="0" smtClean="0"/>
              <a:t>the</a:t>
            </a:r>
            <a:r>
              <a:rPr lang="zh-CN" altLang="en-US" sz="2400" dirty="0" smtClean="0"/>
              <a:t> </a:t>
            </a:r>
            <a:r>
              <a:rPr lang="en-US" altLang="zh-CN" sz="2400" dirty="0" smtClean="0"/>
              <a:t>motion</a:t>
            </a:r>
            <a:r>
              <a:rPr lang="zh-CN" altLang="en-US" sz="2400" dirty="0" smtClean="0"/>
              <a:t>  </a:t>
            </a:r>
            <a:r>
              <a:rPr lang="en-US" altLang="zh-CN" sz="2400" dirty="0" smtClean="0"/>
              <a:t>of</a:t>
            </a:r>
            <a:r>
              <a:rPr lang="zh-CN" altLang="en-US" sz="2400" dirty="0" smtClean="0"/>
              <a:t> </a:t>
            </a:r>
            <a:r>
              <a:rPr lang="en-US" altLang="zh-CN" sz="2400" dirty="0" smtClean="0"/>
              <a:t>water</a:t>
            </a:r>
            <a:r>
              <a:rPr lang="zh-CN" altLang="en-US" sz="2400" dirty="0" smtClean="0"/>
              <a:t> </a:t>
            </a:r>
            <a:r>
              <a:rPr lang="en-US" altLang="zh-CN" sz="2400" dirty="0" smtClean="0"/>
              <a:t>molecules,</a:t>
            </a:r>
            <a:r>
              <a:rPr lang="zh-CN" altLang="en-US" sz="2400" dirty="0" smtClean="0"/>
              <a:t> </a:t>
            </a:r>
            <a:r>
              <a:rPr lang="en-US" altLang="zh-CN" sz="2400" dirty="0" smtClean="0"/>
              <a:t>known</a:t>
            </a:r>
            <a:r>
              <a:rPr lang="zh-CN" altLang="en-US" sz="2400" dirty="0" smtClean="0"/>
              <a:t> </a:t>
            </a:r>
            <a:r>
              <a:rPr lang="en-US" altLang="zh-CN" sz="2400" dirty="0" smtClean="0"/>
              <a:t>as</a:t>
            </a:r>
            <a:r>
              <a:rPr lang="zh-CN" altLang="en-US" sz="2400" dirty="0" smtClean="0"/>
              <a:t> </a:t>
            </a:r>
            <a:r>
              <a:rPr lang="en-US" altLang="zh-CN" sz="2400" b="1" dirty="0" smtClean="0"/>
              <a:t>diffusion.</a:t>
            </a:r>
            <a:endParaRPr lang="zh-CN" altLang="en-US" sz="2400" b="1" dirty="0" smtClean="0"/>
          </a:p>
          <a:p>
            <a:r>
              <a:rPr lang="en-US" altLang="zh-CN" sz="2400" dirty="0" smtClean="0"/>
              <a:t>Water</a:t>
            </a:r>
            <a:r>
              <a:rPr lang="zh-CN" altLang="en-US" sz="2400" dirty="0" smtClean="0"/>
              <a:t> </a:t>
            </a:r>
            <a:r>
              <a:rPr lang="en-US" altLang="zh-CN" sz="2400" dirty="0" smtClean="0"/>
              <a:t>in</a:t>
            </a:r>
            <a:r>
              <a:rPr lang="zh-CN" altLang="en-US" sz="2400" dirty="0" smtClean="0"/>
              <a:t> </a:t>
            </a:r>
            <a:r>
              <a:rPr lang="en-US" altLang="zh-CN" sz="2400" dirty="0" smtClean="0"/>
              <a:t>tissues</a:t>
            </a:r>
            <a:r>
              <a:rPr lang="zh-CN" altLang="en-US" sz="2400" dirty="0" smtClean="0"/>
              <a:t> </a:t>
            </a:r>
            <a:r>
              <a:rPr lang="en-US" altLang="zh-CN" sz="2400" dirty="0" smtClean="0"/>
              <a:t>diffuses</a:t>
            </a:r>
            <a:r>
              <a:rPr lang="zh-CN" altLang="en-US" sz="2400" dirty="0" smtClean="0"/>
              <a:t> </a:t>
            </a:r>
            <a:r>
              <a:rPr lang="en-US" altLang="zh-CN" sz="2400" dirty="0" smtClean="0"/>
              <a:t>fastest</a:t>
            </a:r>
            <a:r>
              <a:rPr lang="zh-CN" altLang="en-US" sz="2400" dirty="0" smtClean="0"/>
              <a:t> </a:t>
            </a:r>
            <a:r>
              <a:rPr lang="en-US" altLang="zh-CN" sz="2400" dirty="0" smtClean="0"/>
              <a:t>along</a:t>
            </a:r>
            <a:r>
              <a:rPr lang="zh-CN" altLang="en-US" sz="2400" dirty="0" smtClean="0"/>
              <a:t> </a:t>
            </a:r>
            <a:r>
              <a:rPr lang="en-US" altLang="zh-CN" sz="2400" dirty="0" smtClean="0"/>
              <a:t>the</a:t>
            </a:r>
            <a:r>
              <a:rPr lang="zh-CN" altLang="en-US" sz="2400" dirty="0" smtClean="0"/>
              <a:t> </a:t>
            </a:r>
            <a:r>
              <a:rPr lang="en-US" altLang="zh-CN" sz="2400" dirty="0" smtClean="0"/>
              <a:t>direction</a:t>
            </a:r>
            <a:r>
              <a:rPr lang="zh-CN" altLang="en-US" sz="2400" dirty="0" smtClean="0"/>
              <a:t> </a:t>
            </a:r>
            <a:r>
              <a:rPr lang="en-US" altLang="zh-CN" sz="2400" dirty="0" smtClean="0"/>
              <a:t>that</a:t>
            </a:r>
            <a:r>
              <a:rPr lang="zh-CN" altLang="en-US" sz="2400" dirty="0" smtClean="0"/>
              <a:t> </a:t>
            </a:r>
            <a:r>
              <a:rPr lang="en-US" altLang="zh-CN" sz="2400" dirty="0" smtClean="0"/>
              <a:t>the</a:t>
            </a:r>
            <a:r>
              <a:rPr lang="zh-CN" altLang="en-US" sz="2400" dirty="0" smtClean="0"/>
              <a:t> </a:t>
            </a:r>
            <a:r>
              <a:rPr lang="en-US" altLang="zh-CN" sz="2400" dirty="0" smtClean="0"/>
              <a:t>fibers</a:t>
            </a:r>
            <a:r>
              <a:rPr lang="zh-CN" altLang="en-US" sz="2400" dirty="0" smtClean="0"/>
              <a:t> </a:t>
            </a:r>
            <a:r>
              <a:rPr lang="en-US" altLang="zh-CN" sz="2400" dirty="0" smtClean="0"/>
              <a:t>are</a:t>
            </a:r>
            <a:r>
              <a:rPr lang="zh-CN" altLang="en-US" sz="2400" dirty="0" smtClean="0"/>
              <a:t> </a:t>
            </a:r>
            <a:r>
              <a:rPr lang="en-US" altLang="zh-CN" sz="2400" dirty="0" smtClean="0"/>
              <a:t>pointing</a:t>
            </a:r>
            <a:r>
              <a:rPr lang="zh-CN" altLang="en-US" sz="2400" dirty="0" smtClean="0"/>
              <a:t> </a:t>
            </a:r>
            <a:r>
              <a:rPr lang="en-US" altLang="zh-CN" sz="2400" dirty="0" smtClean="0"/>
              <a:t>in</a:t>
            </a:r>
            <a:r>
              <a:rPr lang="zh-CN" altLang="en-US" sz="2400" dirty="0" smtClean="0"/>
              <a:t> </a:t>
            </a:r>
            <a:r>
              <a:rPr lang="en-US" altLang="zh-CN" sz="2400" dirty="0" smtClean="0"/>
              <a:t>and</a:t>
            </a:r>
            <a:r>
              <a:rPr lang="zh-CN" altLang="en-US" sz="2400" dirty="0" smtClean="0"/>
              <a:t> </a:t>
            </a:r>
            <a:r>
              <a:rPr lang="en-US" altLang="zh-CN" sz="2400" dirty="0" smtClean="0"/>
              <a:t>slowest</a:t>
            </a:r>
            <a:r>
              <a:rPr lang="zh-CN" altLang="en-US" sz="2400" dirty="0" smtClean="0"/>
              <a:t> </a:t>
            </a:r>
            <a:r>
              <a:rPr lang="en-US" altLang="zh-CN" sz="2400" dirty="0" smtClean="0"/>
              <a:t>at</a:t>
            </a:r>
            <a:r>
              <a:rPr lang="zh-CN" altLang="en-US" sz="2400" dirty="0" smtClean="0"/>
              <a:t> </a:t>
            </a:r>
            <a:r>
              <a:rPr lang="en-US" altLang="zh-CN" sz="2400" dirty="0" smtClean="0"/>
              <a:t>right</a:t>
            </a:r>
            <a:r>
              <a:rPr lang="zh-CN" altLang="en-US" sz="2400" dirty="0" smtClean="0"/>
              <a:t> </a:t>
            </a:r>
            <a:r>
              <a:rPr lang="en-US" altLang="zh-CN" sz="2400" dirty="0" smtClean="0"/>
              <a:t>angels</a:t>
            </a:r>
            <a:r>
              <a:rPr lang="zh-CN" altLang="en-US" sz="2400" dirty="0" smtClean="0"/>
              <a:t> </a:t>
            </a:r>
            <a:r>
              <a:rPr lang="en-US" altLang="zh-CN" sz="2400" dirty="0" smtClean="0"/>
              <a:t>to</a:t>
            </a:r>
            <a:r>
              <a:rPr lang="zh-CN" altLang="en-US" sz="2400" dirty="0" smtClean="0"/>
              <a:t> </a:t>
            </a:r>
            <a:r>
              <a:rPr lang="en-US" altLang="zh-CN" sz="2400" dirty="0" smtClean="0"/>
              <a:t>it.</a:t>
            </a:r>
            <a:r>
              <a:rPr lang="zh-CN" altLang="en-US" sz="2400" dirty="0" smtClean="0"/>
              <a:t> </a:t>
            </a:r>
          </a:p>
        </p:txBody>
      </p:sp>
      <p:pic>
        <p:nvPicPr>
          <p:cNvPr id="12" name="Content Placeholder 11"/>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46111" y="2456409"/>
            <a:ext cx="3675633" cy="3044903"/>
          </a:xfrm>
        </p:spPr>
      </p:pic>
    </p:spTree>
    <p:extLst>
      <p:ext uri="{BB962C8B-B14F-4D97-AF65-F5344CB8AC3E}">
        <p14:creationId xmlns:p14="http://schemas.microsoft.com/office/powerpoint/2010/main" val="12746453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314271" y="1404226"/>
            <a:ext cx="4073514" cy="4549102"/>
          </a:xfrm>
        </p:spPr>
      </p:pic>
      <p:sp>
        <p:nvSpPr>
          <p:cNvPr id="8" name="Content Placeholder 7"/>
          <p:cNvSpPr>
            <a:spLocks noGrp="1"/>
          </p:cNvSpPr>
          <p:nvPr>
            <p:ph sz="quarter" idx="4"/>
          </p:nvPr>
        </p:nvSpPr>
        <p:spPr>
          <a:xfrm>
            <a:off x="5817140" y="1090664"/>
            <a:ext cx="4998670" cy="4669969"/>
          </a:xfrm>
        </p:spPr>
        <p:txBody>
          <a:bodyPr>
            <a:normAutofit/>
          </a:bodyPr>
          <a:lstStyle/>
          <a:p>
            <a:r>
              <a:rPr lang="en-US" altLang="zh-CN" sz="2400" b="1" dirty="0" smtClean="0"/>
              <a:t>Anisotropic</a:t>
            </a:r>
            <a:r>
              <a:rPr lang="zh-CN" altLang="en-US" sz="2400" b="1" dirty="0" smtClean="0"/>
              <a:t> </a:t>
            </a:r>
            <a:r>
              <a:rPr lang="en-US" altLang="zh-CN" sz="2400" b="1" dirty="0" smtClean="0"/>
              <a:t>diffusion</a:t>
            </a:r>
            <a:r>
              <a:rPr lang="en-US" altLang="zh-CN" sz="2400" dirty="0" smtClean="0"/>
              <a:t>:</a:t>
            </a:r>
            <a:r>
              <a:rPr lang="en-US" altLang="zh-CN" sz="2400" dirty="0"/>
              <a:t> When</a:t>
            </a:r>
            <a:r>
              <a:rPr lang="zh-CN" altLang="en-US" sz="2400" dirty="0"/>
              <a:t> </a:t>
            </a:r>
            <a:r>
              <a:rPr lang="en-US" altLang="zh-CN" sz="2400" dirty="0"/>
              <a:t>the</a:t>
            </a:r>
            <a:r>
              <a:rPr lang="zh-CN" altLang="en-US" sz="2400" dirty="0"/>
              <a:t> </a:t>
            </a:r>
            <a:r>
              <a:rPr lang="en-US" altLang="zh-CN" sz="2400" dirty="0"/>
              <a:t>diffusion</a:t>
            </a:r>
            <a:r>
              <a:rPr lang="zh-CN" altLang="en-US" sz="2400" dirty="0"/>
              <a:t> </a:t>
            </a:r>
            <a:r>
              <a:rPr lang="en-US" altLang="zh-CN" sz="2400" dirty="0"/>
              <a:t>is</a:t>
            </a:r>
            <a:r>
              <a:rPr lang="zh-CN" altLang="en-US" sz="2400" dirty="0"/>
              <a:t> </a:t>
            </a:r>
            <a:r>
              <a:rPr lang="en-US" altLang="zh-CN" sz="2400" dirty="0"/>
              <a:t>concentrated</a:t>
            </a:r>
            <a:r>
              <a:rPr lang="zh-CN" altLang="en-US" sz="2400" dirty="0"/>
              <a:t> </a:t>
            </a:r>
            <a:r>
              <a:rPr lang="en-US" altLang="zh-CN" sz="2400" dirty="0"/>
              <a:t>to</a:t>
            </a:r>
            <a:r>
              <a:rPr lang="zh-CN" altLang="en-US" sz="2400" dirty="0"/>
              <a:t> </a:t>
            </a:r>
            <a:r>
              <a:rPr lang="en-US" altLang="zh-CN" sz="2400" dirty="0"/>
              <a:t>a</a:t>
            </a:r>
            <a:r>
              <a:rPr lang="zh-CN" altLang="en-US" sz="2400" dirty="0"/>
              <a:t> </a:t>
            </a:r>
            <a:r>
              <a:rPr lang="en-US" altLang="zh-CN" sz="2400" dirty="0"/>
              <a:t>preferred</a:t>
            </a:r>
            <a:r>
              <a:rPr lang="zh-CN" altLang="en-US" sz="2400" dirty="0"/>
              <a:t> </a:t>
            </a:r>
            <a:r>
              <a:rPr lang="en-US" altLang="zh-CN" sz="2400" dirty="0"/>
              <a:t>direction</a:t>
            </a:r>
            <a:r>
              <a:rPr lang="zh-CN" altLang="en-US" sz="2400" dirty="0"/>
              <a:t> </a:t>
            </a:r>
            <a:endParaRPr lang="zh-CN" altLang="en-US" sz="2400" dirty="0" smtClean="0"/>
          </a:p>
          <a:p>
            <a:endParaRPr lang="zh-CN" altLang="en-US" sz="2400" dirty="0"/>
          </a:p>
          <a:p>
            <a:endParaRPr lang="zh-CN" altLang="en-US" sz="2400" dirty="0" smtClean="0"/>
          </a:p>
          <a:p>
            <a:r>
              <a:rPr lang="en-US" altLang="zh-CN" sz="2400" b="1" dirty="0" smtClean="0"/>
              <a:t>Isotropic</a:t>
            </a:r>
            <a:r>
              <a:rPr lang="zh-CN" altLang="en-US" sz="2400" b="1" dirty="0" smtClean="0"/>
              <a:t> </a:t>
            </a:r>
            <a:r>
              <a:rPr lang="en-US" altLang="zh-CN" sz="2400" b="1" dirty="0" smtClean="0"/>
              <a:t>diffusion</a:t>
            </a:r>
            <a:r>
              <a:rPr lang="en-US" altLang="zh-CN" sz="2400" dirty="0" smtClean="0"/>
              <a:t>:</a:t>
            </a:r>
            <a:r>
              <a:rPr lang="zh-CN" altLang="en-US" sz="2400" dirty="0" smtClean="0"/>
              <a:t> </a:t>
            </a:r>
            <a:r>
              <a:rPr lang="en-US" altLang="zh-CN" sz="2400" dirty="0"/>
              <a:t>When</a:t>
            </a:r>
            <a:r>
              <a:rPr lang="zh-CN" altLang="en-US" sz="2400" dirty="0"/>
              <a:t> </a:t>
            </a:r>
            <a:r>
              <a:rPr lang="en-US" altLang="zh-CN" sz="2400" dirty="0"/>
              <a:t>water</a:t>
            </a:r>
            <a:r>
              <a:rPr lang="zh-CN" altLang="en-US" sz="2400" dirty="0"/>
              <a:t> </a:t>
            </a:r>
            <a:r>
              <a:rPr lang="en-US" altLang="zh-CN" sz="2400" dirty="0"/>
              <a:t>diffuses</a:t>
            </a:r>
            <a:r>
              <a:rPr lang="zh-CN" altLang="en-US" sz="2400" dirty="0"/>
              <a:t> </a:t>
            </a:r>
            <a:r>
              <a:rPr lang="en-US" altLang="zh-CN" sz="2400" dirty="0"/>
              <a:t>in</a:t>
            </a:r>
            <a:r>
              <a:rPr lang="zh-CN" altLang="en-US" sz="2400" dirty="0"/>
              <a:t> </a:t>
            </a:r>
            <a:r>
              <a:rPr lang="en-US" altLang="zh-CN" sz="2400" dirty="0"/>
              <a:t>a</a:t>
            </a:r>
            <a:r>
              <a:rPr lang="zh-CN" altLang="en-US" sz="2400" dirty="0"/>
              <a:t> </a:t>
            </a:r>
            <a:r>
              <a:rPr lang="en-US" altLang="zh-CN" sz="2400" dirty="0"/>
              <a:t>spherical</a:t>
            </a:r>
            <a:r>
              <a:rPr lang="zh-CN" altLang="en-US" sz="2400" dirty="0"/>
              <a:t> </a:t>
            </a:r>
            <a:r>
              <a:rPr lang="en-US" altLang="zh-CN" sz="2400" dirty="0"/>
              <a:t>pattern</a:t>
            </a:r>
            <a:r>
              <a:rPr lang="zh-CN" altLang="en-US" sz="2400" dirty="0"/>
              <a:t> </a:t>
            </a:r>
            <a:r>
              <a:rPr lang="en-US" altLang="zh-CN" sz="2400" dirty="0"/>
              <a:t>that</a:t>
            </a:r>
            <a:r>
              <a:rPr lang="zh-CN" altLang="en-US" sz="2400" dirty="0"/>
              <a:t> </a:t>
            </a:r>
            <a:r>
              <a:rPr lang="en-US" altLang="zh-CN" sz="2400" dirty="0"/>
              <a:t>contain</a:t>
            </a:r>
            <a:r>
              <a:rPr lang="zh-CN" altLang="en-US" sz="2400" dirty="0"/>
              <a:t> </a:t>
            </a:r>
            <a:r>
              <a:rPr lang="en-US" altLang="zh-CN" sz="2400" dirty="0"/>
              <a:t>few</a:t>
            </a:r>
            <a:r>
              <a:rPr lang="zh-CN" altLang="en-US" sz="2400" dirty="0"/>
              <a:t> </a:t>
            </a:r>
            <a:r>
              <a:rPr lang="en-US" altLang="zh-CN" sz="2400" dirty="0"/>
              <a:t>fibers</a:t>
            </a:r>
            <a:r>
              <a:rPr lang="zh-CN" altLang="en-US" sz="2400" dirty="0"/>
              <a:t> </a:t>
            </a:r>
            <a:r>
              <a:rPr lang="en-US" altLang="zh-CN" sz="2400" dirty="0"/>
              <a:t>since</a:t>
            </a:r>
            <a:r>
              <a:rPr lang="zh-CN" altLang="en-US" sz="2400" dirty="0"/>
              <a:t> </a:t>
            </a:r>
            <a:r>
              <a:rPr lang="en-US" altLang="zh-CN" sz="2400" dirty="0"/>
              <a:t>the</a:t>
            </a:r>
            <a:r>
              <a:rPr lang="zh-CN" altLang="en-US" sz="2400" dirty="0"/>
              <a:t> </a:t>
            </a:r>
            <a:r>
              <a:rPr lang="en-US" altLang="zh-CN" sz="2400" dirty="0"/>
              <a:t>restriction</a:t>
            </a:r>
            <a:r>
              <a:rPr lang="zh-CN" altLang="en-US" sz="2400" dirty="0"/>
              <a:t> </a:t>
            </a:r>
            <a:r>
              <a:rPr lang="en-US" altLang="zh-CN" sz="2400" dirty="0"/>
              <a:t>is</a:t>
            </a:r>
            <a:r>
              <a:rPr lang="zh-CN" altLang="en-US" sz="2400" dirty="0"/>
              <a:t> </a:t>
            </a:r>
            <a:r>
              <a:rPr lang="en-US" altLang="zh-CN" sz="2400" dirty="0"/>
              <a:t>identical</a:t>
            </a:r>
            <a:r>
              <a:rPr lang="zh-CN" altLang="en-US" sz="2400" dirty="0"/>
              <a:t> </a:t>
            </a:r>
            <a:r>
              <a:rPr lang="en-US" altLang="zh-CN" sz="2400" dirty="0"/>
              <a:t>in</a:t>
            </a:r>
            <a:r>
              <a:rPr lang="zh-CN" altLang="en-US" sz="2400" dirty="0"/>
              <a:t> </a:t>
            </a:r>
            <a:r>
              <a:rPr lang="en-US" altLang="zh-CN" sz="2400" dirty="0"/>
              <a:t>very</a:t>
            </a:r>
            <a:r>
              <a:rPr lang="zh-CN" altLang="en-US" sz="2400" dirty="0"/>
              <a:t> </a:t>
            </a:r>
            <a:r>
              <a:rPr lang="en-US" altLang="zh-CN" sz="2400" dirty="0"/>
              <a:t>direction</a:t>
            </a:r>
            <a:endParaRPr lang="en-US" sz="2400"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196" y="2364695"/>
            <a:ext cx="3324281" cy="658584"/>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5195" y="5393322"/>
            <a:ext cx="3324281" cy="579462"/>
          </a:xfrm>
          <a:prstGeom prst="rect">
            <a:avLst/>
          </a:prstGeom>
        </p:spPr>
      </p:pic>
    </p:spTree>
    <p:extLst>
      <p:ext uri="{BB962C8B-B14F-4D97-AF65-F5344CB8AC3E}">
        <p14:creationId xmlns:p14="http://schemas.microsoft.com/office/powerpoint/2010/main" val="19828809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Fiber</a:t>
            </a:r>
            <a:r>
              <a:rPr lang="zh-CN" altLang="en-US" dirty="0" smtClean="0"/>
              <a:t> </a:t>
            </a:r>
            <a:r>
              <a:rPr lang="en-US" altLang="zh-CN" dirty="0" smtClean="0"/>
              <a:t>tracking</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6111" y="1422031"/>
            <a:ext cx="2265661" cy="4829436"/>
          </a:xfrm>
        </p:spPr>
      </p:pic>
      <p:sp>
        <p:nvSpPr>
          <p:cNvPr id="3" name="TextBox 2"/>
          <p:cNvSpPr txBox="1"/>
          <p:nvPr/>
        </p:nvSpPr>
        <p:spPr>
          <a:xfrm>
            <a:off x="3117272" y="2389908"/>
            <a:ext cx="8437419" cy="1815882"/>
          </a:xfrm>
          <a:prstGeom prst="rect">
            <a:avLst/>
          </a:prstGeom>
          <a:noFill/>
        </p:spPr>
        <p:txBody>
          <a:bodyPr wrap="square" rtlCol="0">
            <a:spAutoFit/>
          </a:bodyPr>
          <a:lstStyle/>
          <a:p>
            <a:r>
              <a:rPr lang="en-US" altLang="zh-CN" sz="2800" dirty="0"/>
              <a:t>-</a:t>
            </a:r>
            <a:r>
              <a:rPr lang="en-US" altLang="zh-CN" sz="2800" dirty="0" smtClean="0"/>
              <a:t>Connect</a:t>
            </a:r>
            <a:r>
              <a:rPr lang="zh-CN" altLang="en-US" sz="2800" dirty="0" smtClean="0"/>
              <a:t> </a:t>
            </a:r>
            <a:r>
              <a:rPr lang="en-US" altLang="zh-CN" sz="2800" dirty="0" smtClean="0"/>
              <a:t>each</a:t>
            </a:r>
            <a:r>
              <a:rPr lang="zh-CN" altLang="en-US" sz="2800" dirty="0" smtClean="0"/>
              <a:t> </a:t>
            </a:r>
            <a:r>
              <a:rPr lang="en-US" altLang="zh-CN" sz="2800" dirty="0" smtClean="0"/>
              <a:t>voxel</a:t>
            </a:r>
            <a:r>
              <a:rPr lang="zh-CN" altLang="en-US" sz="2800" dirty="0" smtClean="0"/>
              <a:t> </a:t>
            </a:r>
            <a:r>
              <a:rPr lang="en-US" altLang="zh-CN" sz="2800" dirty="0" smtClean="0"/>
              <a:t>to</a:t>
            </a:r>
            <a:r>
              <a:rPr lang="zh-CN" altLang="en-US" sz="2800" dirty="0" smtClean="0"/>
              <a:t> </a:t>
            </a:r>
            <a:r>
              <a:rPr lang="en-US" altLang="zh-CN" sz="2800" dirty="0" smtClean="0"/>
              <a:t>the</a:t>
            </a:r>
            <a:r>
              <a:rPr lang="zh-CN" altLang="en-US" sz="2800" dirty="0" smtClean="0"/>
              <a:t> </a:t>
            </a:r>
            <a:r>
              <a:rPr lang="en-US" altLang="zh-CN" sz="2800" dirty="0" smtClean="0"/>
              <a:t>adjacent</a:t>
            </a:r>
            <a:r>
              <a:rPr lang="zh-CN" altLang="en-US" sz="2800" dirty="0" smtClean="0"/>
              <a:t> </a:t>
            </a:r>
            <a:r>
              <a:rPr lang="en-US" altLang="zh-CN" sz="2800" dirty="0" smtClean="0"/>
              <a:t>one</a:t>
            </a:r>
            <a:r>
              <a:rPr lang="zh-CN" altLang="en-US" sz="2800" dirty="0" smtClean="0"/>
              <a:t> </a:t>
            </a:r>
            <a:r>
              <a:rPr lang="en-US" altLang="zh-CN" sz="2800" dirty="0" smtClean="0"/>
              <a:t>toward</a:t>
            </a:r>
            <a:r>
              <a:rPr lang="zh-CN" altLang="en-US" sz="2800" dirty="0" smtClean="0"/>
              <a:t> </a:t>
            </a:r>
            <a:r>
              <a:rPr lang="en-US" altLang="zh-CN" sz="2800" dirty="0" smtClean="0"/>
              <a:t>which</a:t>
            </a:r>
            <a:r>
              <a:rPr lang="zh-CN" altLang="en-US" sz="2800" dirty="0" smtClean="0"/>
              <a:t> </a:t>
            </a:r>
            <a:r>
              <a:rPr lang="en-US" altLang="zh-CN" sz="2800" dirty="0" smtClean="0"/>
              <a:t>the</a:t>
            </a:r>
            <a:r>
              <a:rPr lang="zh-CN" altLang="en-US" sz="2800" dirty="0" smtClean="0"/>
              <a:t> </a:t>
            </a:r>
            <a:r>
              <a:rPr lang="en-US" altLang="zh-CN" sz="2800" dirty="0" smtClean="0"/>
              <a:t>fiber</a:t>
            </a:r>
            <a:r>
              <a:rPr lang="zh-CN" altLang="en-US" sz="2800" dirty="0" smtClean="0"/>
              <a:t> </a:t>
            </a:r>
            <a:r>
              <a:rPr lang="en-US" altLang="zh-CN" sz="2800" dirty="0" smtClean="0"/>
              <a:t>is</a:t>
            </a:r>
            <a:r>
              <a:rPr lang="zh-CN" altLang="en-US" sz="2800" dirty="0" smtClean="0"/>
              <a:t> </a:t>
            </a:r>
            <a:r>
              <a:rPr lang="en-US" altLang="zh-CN" sz="2800" dirty="0" smtClean="0"/>
              <a:t>pointing</a:t>
            </a:r>
            <a:endParaRPr lang="zh-CN" altLang="en-US" sz="2800" dirty="0" smtClean="0"/>
          </a:p>
          <a:p>
            <a:endParaRPr lang="zh-CN" altLang="en-US" sz="2800" dirty="0"/>
          </a:p>
          <a:p>
            <a:r>
              <a:rPr lang="en-US" altLang="zh-CN" sz="2800" dirty="0" smtClean="0"/>
              <a:t>-Limited</a:t>
            </a:r>
            <a:r>
              <a:rPr lang="zh-CN" altLang="en-US" sz="2800" dirty="0" smtClean="0"/>
              <a:t> </a:t>
            </a:r>
            <a:r>
              <a:rPr lang="en-US" altLang="zh-CN" sz="2800" dirty="0" smtClean="0"/>
              <a:t>to</a:t>
            </a:r>
            <a:r>
              <a:rPr lang="zh-CN" altLang="en-US" sz="2800" dirty="0" smtClean="0"/>
              <a:t> </a:t>
            </a:r>
            <a:r>
              <a:rPr lang="en-US" altLang="zh-CN" sz="2800" dirty="0" smtClean="0"/>
              <a:t>8</a:t>
            </a:r>
            <a:r>
              <a:rPr lang="zh-CN" altLang="en-US" sz="2800" dirty="0" smtClean="0"/>
              <a:t> </a:t>
            </a:r>
            <a:r>
              <a:rPr lang="en-US" altLang="zh-CN" sz="2800" dirty="0" smtClean="0"/>
              <a:t>angles</a:t>
            </a:r>
            <a:r>
              <a:rPr lang="zh-CN" altLang="en-US" sz="2800" dirty="0" smtClean="0"/>
              <a:t> </a:t>
            </a:r>
            <a:r>
              <a:rPr lang="en-US" altLang="zh-CN" sz="2800" dirty="0" smtClean="0"/>
              <a:t>in</a:t>
            </a:r>
            <a:r>
              <a:rPr lang="zh-CN" altLang="en-US" sz="2800" dirty="0" smtClean="0"/>
              <a:t> </a:t>
            </a:r>
            <a:r>
              <a:rPr lang="en-US" altLang="zh-CN" sz="2800" dirty="0" smtClean="0"/>
              <a:t>2D</a:t>
            </a:r>
            <a:r>
              <a:rPr lang="zh-CN" altLang="en-US" sz="2800" dirty="0" smtClean="0"/>
              <a:t> </a:t>
            </a:r>
            <a:r>
              <a:rPr lang="en-US" altLang="zh-CN" sz="2800" dirty="0" smtClean="0"/>
              <a:t>and</a:t>
            </a:r>
            <a:r>
              <a:rPr lang="zh-CN" altLang="en-US" sz="2800" dirty="0" smtClean="0"/>
              <a:t> </a:t>
            </a:r>
            <a:r>
              <a:rPr lang="en-US" altLang="zh-CN" sz="2800" dirty="0" smtClean="0"/>
              <a:t>26</a:t>
            </a:r>
            <a:r>
              <a:rPr lang="zh-CN" altLang="en-US" sz="2800" dirty="0" smtClean="0"/>
              <a:t> </a:t>
            </a:r>
            <a:r>
              <a:rPr lang="en-US" altLang="zh-CN" sz="2800" dirty="0" smtClean="0"/>
              <a:t>angles</a:t>
            </a:r>
            <a:r>
              <a:rPr lang="zh-CN" altLang="en-US" sz="2800" dirty="0" smtClean="0"/>
              <a:t> </a:t>
            </a:r>
            <a:r>
              <a:rPr lang="en-US" altLang="zh-CN" sz="2800" dirty="0" smtClean="0"/>
              <a:t>in</a:t>
            </a:r>
            <a:r>
              <a:rPr lang="zh-CN" altLang="en-US" sz="2800" dirty="0" smtClean="0"/>
              <a:t> </a:t>
            </a:r>
            <a:r>
              <a:rPr lang="en-US" altLang="zh-CN" sz="2800" dirty="0" smtClean="0"/>
              <a:t>3D</a:t>
            </a:r>
            <a:endParaRPr lang="en-US" sz="2800" dirty="0"/>
          </a:p>
        </p:txBody>
      </p:sp>
    </p:spTree>
    <p:extLst>
      <p:ext uri="{BB962C8B-B14F-4D97-AF65-F5344CB8AC3E}">
        <p14:creationId xmlns:p14="http://schemas.microsoft.com/office/powerpoint/2010/main" val="19210580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MRI</a:t>
            </a:r>
            <a:r>
              <a:rPr lang="zh-CN" altLang="en-US" dirty="0" smtClean="0"/>
              <a:t> </a:t>
            </a:r>
            <a:r>
              <a:rPr lang="en-US" altLang="zh-CN" dirty="0" smtClean="0"/>
              <a:t>Data</a:t>
            </a:r>
            <a:endParaRPr lang="en-US" dirty="0"/>
          </a:p>
        </p:txBody>
      </p:sp>
      <p:sp>
        <p:nvSpPr>
          <p:cNvPr id="3" name="Content Placeholder 2"/>
          <p:cNvSpPr>
            <a:spLocks noGrp="1"/>
          </p:cNvSpPr>
          <p:nvPr>
            <p:ph idx="1"/>
          </p:nvPr>
        </p:nvSpPr>
        <p:spPr>
          <a:xfrm>
            <a:off x="4197928" y="2438400"/>
            <a:ext cx="7506344" cy="3651504"/>
          </a:xfrm>
        </p:spPr>
        <p:txBody>
          <a:bodyPr>
            <a:normAutofit/>
          </a:bodyPr>
          <a:lstStyle/>
          <a:p>
            <a:r>
              <a:rPr lang="en-US" altLang="zh-CN" sz="2800" dirty="0" smtClean="0"/>
              <a:t>Calculate</a:t>
            </a:r>
            <a:r>
              <a:rPr lang="zh-CN" altLang="en-US" sz="2800" dirty="0" smtClean="0"/>
              <a:t> </a:t>
            </a:r>
            <a:r>
              <a:rPr lang="en-US" altLang="zh-CN" sz="2800" dirty="0" smtClean="0"/>
              <a:t>the</a:t>
            </a:r>
            <a:r>
              <a:rPr lang="zh-CN" altLang="en-US" sz="2800" dirty="0" smtClean="0"/>
              <a:t> </a:t>
            </a:r>
            <a:r>
              <a:rPr lang="en-US" altLang="zh-CN" sz="2800" dirty="0" smtClean="0"/>
              <a:t>average</a:t>
            </a:r>
            <a:r>
              <a:rPr lang="zh-CN" altLang="en-US" sz="2800" dirty="0" smtClean="0"/>
              <a:t> </a:t>
            </a:r>
            <a:r>
              <a:rPr lang="en-US" altLang="zh-CN" sz="2800" dirty="0" smtClean="0"/>
              <a:t>axonal</a:t>
            </a:r>
            <a:r>
              <a:rPr lang="zh-CN" altLang="en-US" sz="2800" dirty="0" smtClean="0"/>
              <a:t> </a:t>
            </a:r>
            <a:r>
              <a:rPr lang="en-US" altLang="zh-CN" sz="2800" dirty="0" smtClean="0"/>
              <a:t>orientation</a:t>
            </a:r>
            <a:r>
              <a:rPr lang="zh-CN" altLang="en-US" sz="2800" dirty="0" smtClean="0"/>
              <a:t> </a:t>
            </a:r>
            <a:r>
              <a:rPr lang="en-US" altLang="zh-CN" sz="2800" dirty="0" smtClean="0"/>
              <a:t>within</a:t>
            </a:r>
            <a:r>
              <a:rPr lang="zh-CN" altLang="en-US" sz="2800" dirty="0" smtClean="0"/>
              <a:t> </a:t>
            </a:r>
            <a:r>
              <a:rPr lang="en-US" altLang="zh-CN" sz="2800" dirty="0" smtClean="0"/>
              <a:t>a</a:t>
            </a:r>
            <a:r>
              <a:rPr lang="zh-CN" altLang="en-US" sz="2800" dirty="0" smtClean="0"/>
              <a:t> </a:t>
            </a:r>
            <a:r>
              <a:rPr lang="en-US" altLang="zh-CN" sz="2800" dirty="0" smtClean="0"/>
              <a:t>voxel</a:t>
            </a:r>
            <a:endParaRPr lang="zh-CN" altLang="en-US" sz="2800" dirty="0" smtClean="0"/>
          </a:p>
          <a:p>
            <a:r>
              <a:rPr lang="en-US" altLang="zh-CN" sz="2800" dirty="0"/>
              <a:t>Resolution-dependent:</a:t>
            </a:r>
            <a:r>
              <a:rPr lang="zh-CN" altLang="en-US" sz="2800" dirty="0"/>
              <a:t> </a:t>
            </a:r>
            <a:r>
              <a:rPr lang="en-US" altLang="zh-CN" sz="2800" dirty="0"/>
              <a:t>MRI</a:t>
            </a:r>
            <a:r>
              <a:rPr lang="zh-CN" altLang="en-US" sz="2800" dirty="0"/>
              <a:t> </a:t>
            </a:r>
            <a:r>
              <a:rPr lang="en-US" altLang="zh-CN" sz="2800" dirty="0"/>
              <a:t>can</a:t>
            </a:r>
            <a:r>
              <a:rPr lang="zh-CN" altLang="en-US" sz="2800" dirty="0"/>
              <a:t> </a:t>
            </a:r>
            <a:r>
              <a:rPr lang="en-US" altLang="zh-CN" sz="2800" dirty="0"/>
              <a:t>only</a:t>
            </a:r>
            <a:r>
              <a:rPr lang="zh-CN" altLang="en-US" sz="2800" dirty="0"/>
              <a:t> </a:t>
            </a:r>
            <a:r>
              <a:rPr lang="en-US" altLang="zh-CN" sz="2800" dirty="0"/>
              <a:t>give</a:t>
            </a:r>
            <a:r>
              <a:rPr lang="zh-CN" altLang="en-US" sz="2800" dirty="0"/>
              <a:t> </a:t>
            </a:r>
            <a:r>
              <a:rPr lang="en-US" altLang="zh-CN" sz="2800" dirty="0"/>
              <a:t>info</a:t>
            </a:r>
            <a:r>
              <a:rPr lang="zh-CN" altLang="en-US" sz="2800" dirty="0"/>
              <a:t> </a:t>
            </a:r>
            <a:r>
              <a:rPr lang="en-US" altLang="zh-CN" sz="2800" dirty="0"/>
              <a:t>on</a:t>
            </a:r>
            <a:r>
              <a:rPr lang="zh-CN" altLang="en-US" sz="2800" dirty="0"/>
              <a:t> </a:t>
            </a:r>
            <a:r>
              <a:rPr lang="en-US" altLang="zh-CN" sz="2800" dirty="0"/>
              <a:t>the</a:t>
            </a:r>
            <a:r>
              <a:rPr lang="zh-CN" altLang="en-US" sz="2800" dirty="0"/>
              <a:t> </a:t>
            </a:r>
            <a:r>
              <a:rPr lang="en-US" altLang="zh-CN" sz="2800" dirty="0"/>
              <a:t>average</a:t>
            </a:r>
            <a:r>
              <a:rPr lang="zh-CN" altLang="en-US" sz="2800" dirty="0"/>
              <a:t> </a:t>
            </a:r>
            <a:r>
              <a:rPr lang="en-US" altLang="zh-CN" sz="2800" dirty="0"/>
              <a:t>axonal</a:t>
            </a:r>
            <a:r>
              <a:rPr lang="zh-CN" altLang="en-US" sz="2800" dirty="0"/>
              <a:t> </a:t>
            </a:r>
            <a:r>
              <a:rPr lang="en-US" altLang="zh-CN" sz="2800" dirty="0"/>
              <a:t>orientation</a:t>
            </a:r>
            <a:r>
              <a:rPr lang="zh-CN" altLang="en-US" sz="2800" dirty="0"/>
              <a:t> </a:t>
            </a:r>
            <a:r>
              <a:rPr lang="en-US" altLang="zh-CN" sz="2800" dirty="0"/>
              <a:t>within</a:t>
            </a:r>
            <a:r>
              <a:rPr lang="zh-CN" altLang="en-US" sz="2800" dirty="0"/>
              <a:t> </a:t>
            </a:r>
            <a:r>
              <a:rPr lang="en-US" altLang="zh-CN" sz="2800" dirty="0"/>
              <a:t>a</a:t>
            </a:r>
            <a:r>
              <a:rPr lang="zh-CN" altLang="en-US" sz="2800" dirty="0"/>
              <a:t> </a:t>
            </a:r>
            <a:r>
              <a:rPr lang="en-US" altLang="zh-CN" sz="2800" dirty="0"/>
              <a:t>voxel.</a:t>
            </a:r>
            <a:endParaRPr lang="zh-CN" altLang="en-US" sz="2800" dirty="0"/>
          </a:p>
          <a:p>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111" y="2438400"/>
            <a:ext cx="3061854" cy="3102953"/>
          </a:xfrm>
          <a:prstGeom prst="rect">
            <a:avLst/>
          </a:prstGeom>
        </p:spPr>
      </p:pic>
    </p:spTree>
    <p:extLst>
      <p:ext uri="{BB962C8B-B14F-4D97-AF65-F5344CB8AC3E}">
        <p14:creationId xmlns:p14="http://schemas.microsoft.com/office/powerpoint/2010/main" val="9036222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limitation</a:t>
            </a:r>
            <a:endParaRPr lang="en-US" dirty="0"/>
          </a:p>
        </p:txBody>
      </p:sp>
      <p:sp>
        <p:nvSpPr>
          <p:cNvPr id="3" name="Content Placeholder 2"/>
          <p:cNvSpPr>
            <a:spLocks noGrp="1"/>
          </p:cNvSpPr>
          <p:nvPr>
            <p:ph idx="1"/>
          </p:nvPr>
        </p:nvSpPr>
        <p:spPr>
          <a:xfrm>
            <a:off x="4135582" y="2438400"/>
            <a:ext cx="7568689" cy="3651504"/>
          </a:xfrm>
        </p:spPr>
        <p:txBody>
          <a:bodyPr>
            <a:normAutofit/>
          </a:bodyPr>
          <a:lstStyle/>
          <a:p>
            <a:r>
              <a:rPr lang="en-US" altLang="zh-CN" sz="2800" dirty="0" smtClean="0"/>
              <a:t>A</a:t>
            </a:r>
            <a:r>
              <a:rPr lang="zh-CN" altLang="en-US" sz="2800" dirty="0" smtClean="0"/>
              <a:t> </a:t>
            </a:r>
            <a:r>
              <a:rPr lang="en-US" altLang="zh-CN" sz="2800" dirty="0" smtClean="0"/>
              <a:t>macroscopic</a:t>
            </a:r>
            <a:r>
              <a:rPr lang="zh-CN" altLang="en-US" sz="2800" dirty="0" smtClean="0"/>
              <a:t> </a:t>
            </a:r>
            <a:r>
              <a:rPr lang="en-US" altLang="zh-CN" sz="2800" dirty="0" smtClean="0"/>
              <a:t>representation</a:t>
            </a:r>
            <a:r>
              <a:rPr lang="zh-CN" altLang="en-US" sz="2800" dirty="0" smtClean="0"/>
              <a:t> </a:t>
            </a:r>
            <a:r>
              <a:rPr lang="en-US" altLang="zh-CN" sz="2800" dirty="0" smtClean="0"/>
              <a:t>of</a:t>
            </a:r>
            <a:r>
              <a:rPr lang="zh-CN" altLang="en-US" sz="2800" dirty="0" smtClean="0"/>
              <a:t> </a:t>
            </a:r>
            <a:r>
              <a:rPr lang="en-US" altLang="zh-CN" sz="2800" dirty="0" smtClean="0"/>
              <a:t>the</a:t>
            </a:r>
            <a:r>
              <a:rPr lang="zh-CN" altLang="en-US" sz="2800" dirty="0" smtClean="0"/>
              <a:t> </a:t>
            </a:r>
            <a:r>
              <a:rPr lang="en-US" altLang="zh-CN" sz="2800" dirty="0" smtClean="0"/>
              <a:t>white</a:t>
            </a:r>
            <a:r>
              <a:rPr lang="zh-CN" altLang="en-US" sz="2800" dirty="0" smtClean="0"/>
              <a:t> </a:t>
            </a:r>
            <a:r>
              <a:rPr lang="en-US" altLang="zh-CN" sz="2800" dirty="0" smtClean="0"/>
              <a:t>matter;</a:t>
            </a:r>
            <a:r>
              <a:rPr lang="zh-CN" altLang="en-US" sz="2800" dirty="0" smtClean="0"/>
              <a:t> </a:t>
            </a:r>
            <a:r>
              <a:rPr lang="en-US" altLang="zh-CN" sz="2800" dirty="0" smtClean="0"/>
              <a:t>not</a:t>
            </a:r>
            <a:r>
              <a:rPr lang="zh-CN" altLang="en-US" sz="2800" dirty="0" smtClean="0"/>
              <a:t> </a:t>
            </a:r>
            <a:r>
              <a:rPr lang="en-US" altLang="zh-CN" sz="2800" dirty="0" smtClean="0"/>
              <a:t>actually</a:t>
            </a:r>
            <a:r>
              <a:rPr lang="zh-CN" altLang="en-US" sz="2800" dirty="0" smtClean="0"/>
              <a:t> </a:t>
            </a:r>
            <a:r>
              <a:rPr lang="en-US" altLang="zh-CN" sz="2800" dirty="0" smtClean="0"/>
              <a:t>a</a:t>
            </a:r>
            <a:r>
              <a:rPr lang="zh-CN" altLang="en-US" sz="2800" dirty="0" smtClean="0"/>
              <a:t> </a:t>
            </a:r>
            <a:r>
              <a:rPr lang="en-US" altLang="zh-CN" sz="2800" dirty="0" smtClean="0"/>
              <a:t>measure</a:t>
            </a:r>
            <a:r>
              <a:rPr lang="zh-CN" altLang="en-US" sz="2800" dirty="0" smtClean="0"/>
              <a:t> </a:t>
            </a:r>
            <a:r>
              <a:rPr lang="en-US" altLang="zh-CN" sz="2800" dirty="0" smtClean="0"/>
              <a:t>of</a:t>
            </a:r>
            <a:r>
              <a:rPr lang="zh-CN" altLang="en-US" sz="2800" dirty="0" smtClean="0"/>
              <a:t> </a:t>
            </a:r>
            <a:r>
              <a:rPr lang="en-US" altLang="zh-CN" sz="2800" dirty="0" smtClean="0"/>
              <a:t>a</a:t>
            </a:r>
            <a:r>
              <a:rPr lang="zh-CN" altLang="en-US" sz="2800" dirty="0" smtClean="0"/>
              <a:t> </a:t>
            </a:r>
            <a:r>
              <a:rPr lang="en-US" altLang="zh-CN" sz="2800" dirty="0" smtClean="0"/>
              <a:t>single</a:t>
            </a:r>
            <a:r>
              <a:rPr lang="zh-CN" altLang="en-US" sz="2800" dirty="0" smtClean="0"/>
              <a:t> </a:t>
            </a:r>
            <a:r>
              <a:rPr lang="en-US" altLang="zh-CN" sz="2800" dirty="0" smtClean="0"/>
              <a:t>axon</a:t>
            </a:r>
            <a:endParaRPr lang="zh-CN" altLang="en-US" sz="2800" dirty="0" smtClean="0"/>
          </a:p>
          <a:p>
            <a:r>
              <a:rPr lang="en-US" altLang="zh-CN" sz="2800" dirty="0" smtClean="0"/>
              <a:t>Unable</a:t>
            </a:r>
            <a:r>
              <a:rPr lang="zh-CN" altLang="en-US" sz="2800" dirty="0" smtClean="0"/>
              <a:t> </a:t>
            </a:r>
            <a:r>
              <a:rPr lang="en-US" altLang="zh-CN" sz="2800" dirty="0" smtClean="0"/>
              <a:t>to</a:t>
            </a:r>
            <a:r>
              <a:rPr lang="zh-CN" altLang="en-US" sz="2800" dirty="0" smtClean="0"/>
              <a:t> </a:t>
            </a:r>
            <a:r>
              <a:rPr lang="en-US" altLang="zh-CN" sz="2800" dirty="0" smtClean="0"/>
              <a:t>track</a:t>
            </a:r>
            <a:r>
              <a:rPr lang="zh-CN" altLang="en-US" sz="2800" dirty="0" smtClean="0"/>
              <a:t> </a:t>
            </a:r>
            <a:r>
              <a:rPr lang="en-US" altLang="zh-CN" sz="2800" dirty="0" smtClean="0"/>
              <a:t>multiple</a:t>
            </a:r>
            <a:r>
              <a:rPr lang="zh-CN" altLang="en-US" sz="2800" dirty="0" smtClean="0"/>
              <a:t> </a:t>
            </a:r>
            <a:r>
              <a:rPr lang="en-US" altLang="zh-CN" sz="2800" dirty="0" smtClean="0"/>
              <a:t>fibers</a:t>
            </a:r>
            <a:endParaRPr lang="zh-CN" altLang="en-US" sz="2800" dirty="0" smtClean="0"/>
          </a:p>
          <a:p>
            <a:r>
              <a:rPr lang="en-US" altLang="zh-CN" sz="2800" dirty="0" smtClean="0"/>
              <a:t>Unable</a:t>
            </a:r>
            <a:r>
              <a:rPr lang="zh-CN" altLang="en-US" sz="2800" dirty="0" smtClean="0"/>
              <a:t> </a:t>
            </a:r>
            <a:r>
              <a:rPr lang="en-US" altLang="zh-CN" sz="2800" dirty="0" smtClean="0"/>
              <a:t>to</a:t>
            </a:r>
            <a:r>
              <a:rPr lang="zh-CN" altLang="en-US" sz="2800" dirty="0" smtClean="0"/>
              <a:t> </a:t>
            </a:r>
            <a:r>
              <a:rPr lang="en-US" altLang="zh-CN" sz="2800" dirty="0" smtClean="0"/>
              <a:t>track</a:t>
            </a:r>
            <a:r>
              <a:rPr lang="zh-CN" altLang="en-US" sz="2800" dirty="0" smtClean="0"/>
              <a:t> </a:t>
            </a:r>
            <a:r>
              <a:rPr lang="en-US" altLang="zh-CN" sz="2800" dirty="0" smtClean="0"/>
              <a:t>crossing</a:t>
            </a:r>
            <a:r>
              <a:rPr lang="zh-CN" altLang="en-US" sz="2800" dirty="0" smtClean="0"/>
              <a:t> </a:t>
            </a:r>
            <a:r>
              <a:rPr lang="en-US" altLang="zh-CN" sz="2800" dirty="0" smtClean="0"/>
              <a:t>fibers</a:t>
            </a:r>
            <a:endParaRPr lang="zh-CN" altLang="en-US" sz="28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596" y="2431149"/>
            <a:ext cx="3579913" cy="3312613"/>
          </a:xfrm>
          <a:prstGeom prst="rect">
            <a:avLst/>
          </a:prstGeom>
        </p:spPr>
      </p:pic>
    </p:spTree>
    <p:extLst>
      <p:ext uri="{BB962C8B-B14F-4D97-AF65-F5344CB8AC3E}">
        <p14:creationId xmlns:p14="http://schemas.microsoft.com/office/powerpoint/2010/main" val="626381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2935</TotalTime>
  <Words>715</Words>
  <Application>Microsoft Macintosh PowerPoint</Application>
  <PresentationFormat>Widescreen</PresentationFormat>
  <Paragraphs>53</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Century Gothic</vt:lpstr>
      <vt:lpstr>DengXian</vt:lpstr>
      <vt:lpstr>Wingdings 3</vt:lpstr>
      <vt:lpstr>宋体</vt:lpstr>
      <vt:lpstr>Arial</vt:lpstr>
      <vt:lpstr>Ion</vt:lpstr>
      <vt:lpstr>Three-Dimensional Tracking of Axonal Projections in the Brain by Magnetic Resonance Imaging                       ---S.Mori, B. Carin, V.P. Chacko</vt:lpstr>
      <vt:lpstr> Summary</vt:lpstr>
      <vt:lpstr>Opportunity </vt:lpstr>
      <vt:lpstr>Background: MRI</vt:lpstr>
      <vt:lpstr>Diffusion-weighted MRI</vt:lpstr>
      <vt:lpstr>PowerPoint Presentation</vt:lpstr>
      <vt:lpstr>Fiber tracking</vt:lpstr>
      <vt:lpstr>MRI Data</vt:lpstr>
      <vt:lpstr>limitation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Li</dc:creator>
  <cp:lastModifiedBy>Zhou Li</cp:lastModifiedBy>
  <cp:revision>26</cp:revision>
  <dcterms:created xsi:type="dcterms:W3CDTF">2016-01-10T20:55:32Z</dcterms:created>
  <dcterms:modified xsi:type="dcterms:W3CDTF">2016-01-19T18:55:16Z</dcterms:modified>
</cp:coreProperties>
</file>

<file path=docProps/thumbnail.jpeg>
</file>